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handoutMasterIdLst>
    <p:handoutMasterId r:id="rId25"/>
  </p:handoutMasterIdLst>
  <p:sldIdLst>
    <p:sldId id="292" r:id="rId3"/>
    <p:sldId id="312" r:id="rId4"/>
    <p:sldId id="283" r:id="rId5"/>
    <p:sldId id="301" r:id="rId6"/>
    <p:sldId id="313" r:id="rId7"/>
    <p:sldId id="309" r:id="rId8"/>
    <p:sldId id="304" r:id="rId9"/>
    <p:sldId id="314" r:id="rId10"/>
    <p:sldId id="306" r:id="rId11"/>
    <p:sldId id="303" r:id="rId12"/>
    <p:sldId id="307" r:id="rId13"/>
    <p:sldId id="302" r:id="rId14"/>
    <p:sldId id="315" r:id="rId15"/>
    <p:sldId id="310" r:id="rId16"/>
    <p:sldId id="308" r:id="rId17"/>
    <p:sldId id="305" r:id="rId18"/>
    <p:sldId id="311" r:id="rId19"/>
    <p:sldId id="291" r:id="rId20"/>
    <p:sldId id="297" r:id="rId21"/>
    <p:sldId id="284" r:id="rId22"/>
    <p:sldId id="300" r:id="rId23"/>
  </p:sldIdLst>
  <p:sldSz cx="9144000" cy="6858000" type="screen4x3"/>
  <p:notesSz cx="6858000" cy="9296400"/>
  <p:defaultTextStyle>
    <a:defPPr>
      <a:defRPr lang="en-US"/>
    </a:defPPr>
    <a:lvl1pPr algn="ctr" rtl="0" fontAlgn="base">
      <a:spcBef>
        <a:spcPct val="0"/>
      </a:spcBef>
      <a:spcAft>
        <a:spcPct val="0"/>
      </a:spcAft>
      <a:defRPr sz="2800" kern="1200">
        <a:solidFill>
          <a:srgbClr val="3333FF"/>
        </a:solidFill>
        <a:latin typeface="Elephant" pitchFamily="18" charset="0"/>
        <a:ea typeface="+mn-ea"/>
        <a:cs typeface="+mn-cs"/>
      </a:defRPr>
    </a:lvl1pPr>
    <a:lvl2pPr marL="457200" algn="ctr" rtl="0" fontAlgn="base">
      <a:spcBef>
        <a:spcPct val="0"/>
      </a:spcBef>
      <a:spcAft>
        <a:spcPct val="0"/>
      </a:spcAft>
      <a:defRPr sz="2800" kern="1200">
        <a:solidFill>
          <a:srgbClr val="3333FF"/>
        </a:solidFill>
        <a:latin typeface="Elephant" pitchFamily="18" charset="0"/>
        <a:ea typeface="+mn-ea"/>
        <a:cs typeface="+mn-cs"/>
      </a:defRPr>
    </a:lvl2pPr>
    <a:lvl3pPr marL="914400" algn="ctr" rtl="0" fontAlgn="base">
      <a:spcBef>
        <a:spcPct val="0"/>
      </a:spcBef>
      <a:spcAft>
        <a:spcPct val="0"/>
      </a:spcAft>
      <a:defRPr sz="2800" kern="1200">
        <a:solidFill>
          <a:srgbClr val="3333FF"/>
        </a:solidFill>
        <a:latin typeface="Elephant" pitchFamily="18" charset="0"/>
        <a:ea typeface="+mn-ea"/>
        <a:cs typeface="+mn-cs"/>
      </a:defRPr>
    </a:lvl3pPr>
    <a:lvl4pPr marL="1371600" algn="ctr" rtl="0" fontAlgn="base">
      <a:spcBef>
        <a:spcPct val="0"/>
      </a:spcBef>
      <a:spcAft>
        <a:spcPct val="0"/>
      </a:spcAft>
      <a:defRPr sz="2800" kern="1200">
        <a:solidFill>
          <a:srgbClr val="3333FF"/>
        </a:solidFill>
        <a:latin typeface="Elephant" pitchFamily="18" charset="0"/>
        <a:ea typeface="+mn-ea"/>
        <a:cs typeface="+mn-cs"/>
      </a:defRPr>
    </a:lvl4pPr>
    <a:lvl5pPr marL="1828800" algn="ctr" rtl="0" fontAlgn="base">
      <a:spcBef>
        <a:spcPct val="0"/>
      </a:spcBef>
      <a:spcAft>
        <a:spcPct val="0"/>
      </a:spcAft>
      <a:defRPr sz="2800" kern="1200">
        <a:solidFill>
          <a:srgbClr val="3333FF"/>
        </a:solidFill>
        <a:latin typeface="Elephant" pitchFamily="18" charset="0"/>
        <a:ea typeface="+mn-ea"/>
        <a:cs typeface="+mn-cs"/>
      </a:defRPr>
    </a:lvl5pPr>
    <a:lvl6pPr marL="2286000" algn="l" defTabSz="914400" rtl="0" eaLnBrk="1" latinLnBrk="0" hangingPunct="1">
      <a:defRPr sz="2800" kern="1200">
        <a:solidFill>
          <a:srgbClr val="3333FF"/>
        </a:solidFill>
        <a:latin typeface="Elephant" pitchFamily="18" charset="0"/>
        <a:ea typeface="+mn-ea"/>
        <a:cs typeface="+mn-cs"/>
      </a:defRPr>
    </a:lvl6pPr>
    <a:lvl7pPr marL="2743200" algn="l" defTabSz="914400" rtl="0" eaLnBrk="1" latinLnBrk="0" hangingPunct="1">
      <a:defRPr sz="2800" kern="1200">
        <a:solidFill>
          <a:srgbClr val="3333FF"/>
        </a:solidFill>
        <a:latin typeface="Elephant" pitchFamily="18" charset="0"/>
        <a:ea typeface="+mn-ea"/>
        <a:cs typeface="+mn-cs"/>
      </a:defRPr>
    </a:lvl7pPr>
    <a:lvl8pPr marL="3200400" algn="l" defTabSz="914400" rtl="0" eaLnBrk="1" latinLnBrk="0" hangingPunct="1">
      <a:defRPr sz="2800" kern="1200">
        <a:solidFill>
          <a:srgbClr val="3333FF"/>
        </a:solidFill>
        <a:latin typeface="Elephant" pitchFamily="18" charset="0"/>
        <a:ea typeface="+mn-ea"/>
        <a:cs typeface="+mn-cs"/>
      </a:defRPr>
    </a:lvl8pPr>
    <a:lvl9pPr marL="3657600" algn="l" defTabSz="914400" rtl="0" eaLnBrk="1" latinLnBrk="0" hangingPunct="1">
      <a:defRPr sz="2800" kern="1200">
        <a:solidFill>
          <a:srgbClr val="3333FF"/>
        </a:solidFill>
        <a:latin typeface="Elephan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00FF"/>
    <a:srgbClr val="996600"/>
    <a:srgbClr val="000080"/>
    <a:srgbClr val="990000"/>
    <a:srgbClr val="A50021"/>
    <a:srgbClr val="008000"/>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8746" autoAdjust="0"/>
  </p:normalViewPr>
  <p:slideViewPr>
    <p:cSldViewPr>
      <p:cViewPr varScale="1">
        <p:scale>
          <a:sx n="107" d="100"/>
          <a:sy n="107" d="100"/>
        </p:scale>
        <p:origin x="1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0"/>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solidFill>
                  <a:schemeClr val="tx1"/>
                </a:solidFill>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solidFill>
                  <a:schemeClr val="tx1"/>
                </a:solidFill>
                <a:latin typeface="Arial" charset="0"/>
              </a:defRPr>
            </a:lvl1pPr>
          </a:lstStyle>
          <a:p>
            <a:pPr>
              <a:defRPr/>
            </a:pPr>
            <a:fld id="{1A86A742-3858-4ED2-90B0-43C3167779AF}" type="slidenum">
              <a:rPr lang="en-US"/>
              <a:pPr>
                <a:defRPr/>
              </a:pPr>
              <a:t>‹#›</a:t>
            </a:fld>
            <a:endParaRPr lang="en-US"/>
          </a:p>
        </p:txBody>
      </p:sp>
    </p:spTree>
    <p:extLst>
      <p:ext uri="{BB962C8B-B14F-4D97-AF65-F5344CB8AC3E}">
        <p14:creationId xmlns:p14="http://schemas.microsoft.com/office/powerpoint/2010/main" val="92525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solidFill>
                  <a:schemeClr val="tx1"/>
                </a:solidFill>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smtClean="0">
                <a:solidFill>
                  <a:schemeClr val="tx1"/>
                </a:solidFill>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solidFill>
                  <a:schemeClr val="tx1"/>
                </a:solidFill>
                <a:latin typeface="Arial" charset="0"/>
              </a:defRPr>
            </a:lvl1pPr>
          </a:lstStyle>
          <a:p>
            <a:pPr>
              <a:defRPr/>
            </a:pPr>
            <a:fld id="{FA7BCD33-0AE4-4172-BA95-2EE0D8BFD435}" type="slidenum">
              <a:rPr lang="en-US"/>
              <a:pPr>
                <a:defRPr/>
              </a:pPr>
              <a:t>‹#›</a:t>
            </a:fld>
            <a:endParaRPr lang="en-US"/>
          </a:p>
        </p:txBody>
      </p:sp>
    </p:spTree>
    <p:extLst>
      <p:ext uri="{BB962C8B-B14F-4D97-AF65-F5344CB8AC3E}">
        <p14:creationId xmlns:p14="http://schemas.microsoft.com/office/powerpoint/2010/main" val="2557667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AEEAFAD-2076-4E9A-9E09-09B3E56A0211}" type="slidenum">
              <a:rPr lang="en-US"/>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152193" y="4260850"/>
            <a:ext cx="6553614" cy="4648200"/>
          </a:xfrm>
          <a:noFill/>
          <a:ln/>
        </p:spPr>
        <p:txBody>
          <a:bodyPr/>
          <a:lstStyle/>
          <a:p>
            <a:pPr eaLnBrk="1" hangingPunct="1">
              <a:lnSpc>
                <a:spcPct val="90000"/>
              </a:lnSpc>
            </a:pPr>
            <a:endParaRPr lang="en-US" i="1" smtClean="0">
              <a:solidFill>
                <a:schemeClr val="accent2"/>
              </a:solidFill>
            </a:endParaRPr>
          </a:p>
        </p:txBody>
      </p:sp>
    </p:spTree>
    <p:extLst>
      <p:ext uri="{BB962C8B-B14F-4D97-AF65-F5344CB8AC3E}">
        <p14:creationId xmlns:p14="http://schemas.microsoft.com/office/powerpoint/2010/main" val="28340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5285017-2B0E-4546-96EB-0140FED63727}" type="slidenum">
              <a:rPr lang="en-US"/>
              <a:pPr/>
              <a:t>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152193" y="4260850"/>
            <a:ext cx="6553614" cy="4648200"/>
          </a:xfrm>
          <a:noFill/>
          <a:ln/>
        </p:spPr>
        <p:txBody>
          <a:bodyPr/>
          <a:lstStyle/>
          <a:p>
            <a:pPr eaLnBrk="1" hangingPunct="1">
              <a:lnSpc>
                <a:spcPct val="90000"/>
              </a:lnSpc>
            </a:pPr>
            <a:endParaRPr lang="en-US" i="1" smtClean="0">
              <a:solidFill>
                <a:schemeClr val="accent2"/>
              </a:solidFill>
            </a:endParaRPr>
          </a:p>
        </p:txBody>
      </p:sp>
    </p:spTree>
    <p:extLst>
      <p:ext uri="{BB962C8B-B14F-4D97-AF65-F5344CB8AC3E}">
        <p14:creationId xmlns:p14="http://schemas.microsoft.com/office/powerpoint/2010/main" val="382887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5285017-2B0E-4546-96EB-0140FED63727}" type="slidenum">
              <a:rPr lang="en-US"/>
              <a:pPr/>
              <a:t>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152193" y="4260850"/>
            <a:ext cx="6553614" cy="4648200"/>
          </a:xfrm>
          <a:noFill/>
          <a:ln/>
        </p:spPr>
        <p:txBody>
          <a:bodyPr/>
          <a:lstStyle/>
          <a:p>
            <a:pPr eaLnBrk="1" hangingPunct="1">
              <a:lnSpc>
                <a:spcPct val="90000"/>
              </a:lnSpc>
            </a:pPr>
            <a:endParaRPr lang="en-US" i="1" smtClean="0">
              <a:solidFill>
                <a:schemeClr val="accent2"/>
              </a:solidFill>
            </a:endParaRPr>
          </a:p>
        </p:txBody>
      </p:sp>
    </p:spTree>
    <p:extLst>
      <p:ext uri="{BB962C8B-B14F-4D97-AF65-F5344CB8AC3E}">
        <p14:creationId xmlns:p14="http://schemas.microsoft.com/office/powerpoint/2010/main" val="14636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A1BCADD-9BCB-4EC7-9DF6-EA4A2FA9638C}" type="slidenum">
              <a:rPr lang="en-US"/>
              <a:pPr/>
              <a:t>18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0" y="4183063"/>
            <a:ext cx="6858000" cy="5035550"/>
          </a:xfrm>
          <a:noFill/>
          <a:ln/>
        </p:spPr>
        <p:txBody>
          <a:bodyPr/>
          <a:lstStyle/>
          <a:p>
            <a:pPr eaLnBrk="1" hangingPunct="1">
              <a:lnSpc>
                <a:spcPct val="80000"/>
              </a:lnSpc>
            </a:pPr>
            <a:r>
              <a:rPr lang="en-US" sz="900" b="1" i="1" smtClean="0"/>
              <a:t>SLIDE #2</a:t>
            </a:r>
          </a:p>
          <a:p>
            <a:pPr eaLnBrk="1" hangingPunct="1">
              <a:lnSpc>
                <a:spcPct val="80000"/>
              </a:lnSpc>
            </a:pPr>
            <a:endParaRPr lang="en-US" sz="900" b="1" i="1" smtClean="0"/>
          </a:p>
          <a:p>
            <a:pPr eaLnBrk="1" hangingPunct="1">
              <a:lnSpc>
                <a:spcPct val="80000"/>
              </a:lnSpc>
            </a:pPr>
            <a:r>
              <a:rPr lang="en-US" sz="900" smtClean="0"/>
              <a:t>“The Playing Field” is a direct response to the President Bush’s emphasis in promoting Faith-Based and Community Initiatives by addressing what has been an “ Unlevel Playing Field” for many Faith-Based Organizations across the country.</a:t>
            </a:r>
          </a:p>
          <a:p>
            <a:pPr eaLnBrk="1" hangingPunct="1">
              <a:lnSpc>
                <a:spcPct val="80000"/>
              </a:lnSpc>
            </a:pPr>
            <a:endParaRPr lang="en-US" sz="900" smtClean="0"/>
          </a:p>
          <a:p>
            <a:pPr eaLnBrk="1" hangingPunct="1">
              <a:lnSpc>
                <a:spcPct val="80000"/>
              </a:lnSpc>
            </a:pPr>
            <a:r>
              <a:rPr lang="en-US" sz="900" smtClean="0"/>
              <a:t>The TEA Board is in a unique position to be the catalyst in spearheading a State-wide effort to partner with Faith-Based organizations providing social services in our communities.  </a:t>
            </a:r>
          </a:p>
          <a:p>
            <a:pPr eaLnBrk="1" hangingPunct="1">
              <a:lnSpc>
                <a:spcPct val="80000"/>
              </a:lnSpc>
            </a:pPr>
            <a:endParaRPr lang="en-US" sz="900" smtClean="0"/>
          </a:p>
          <a:p>
            <a:pPr eaLnBrk="1" hangingPunct="1">
              <a:lnSpc>
                <a:spcPct val="80000"/>
              </a:lnSpc>
            </a:pPr>
            <a:r>
              <a:rPr lang="en-US" sz="900" smtClean="0"/>
              <a:t>This Baseball Diamond depicts the “Playing Field” we believe where all the effected entities should step up to the plate to </a:t>
            </a:r>
            <a:r>
              <a:rPr lang="en-US" sz="900" b="1" i="1" smtClean="0"/>
              <a:t>Hit a Homerun</a:t>
            </a:r>
            <a:r>
              <a:rPr lang="en-US" sz="900" smtClean="0"/>
              <a:t> for </a:t>
            </a:r>
            <a:r>
              <a:rPr lang="en-US" sz="900" u="sng" smtClean="0"/>
              <a:t>low-income families and individuals</a:t>
            </a:r>
            <a:r>
              <a:rPr lang="en-US" sz="900" smtClean="0"/>
              <a:t> (TEA population specifically) transitioning from public assistance dependence to that of being self-sufficient as a productive citizen in our workforce as an Arkansan.</a:t>
            </a:r>
          </a:p>
          <a:p>
            <a:pPr eaLnBrk="1" hangingPunct="1">
              <a:lnSpc>
                <a:spcPct val="80000"/>
              </a:lnSpc>
            </a:pPr>
            <a:endParaRPr lang="en-US" sz="900" smtClean="0"/>
          </a:p>
          <a:p>
            <a:pPr eaLnBrk="1" hangingPunct="1">
              <a:lnSpc>
                <a:spcPct val="80000"/>
              </a:lnSpc>
            </a:pPr>
            <a:r>
              <a:rPr lang="en-US" sz="900" b="1" smtClean="0"/>
              <a:t>The owner</a:t>
            </a:r>
            <a:r>
              <a:rPr lang="en-US" sz="900" smtClean="0"/>
              <a:t> – Governor, has already provided the vision and direction for the team.</a:t>
            </a:r>
          </a:p>
          <a:p>
            <a:pPr eaLnBrk="1" hangingPunct="1">
              <a:lnSpc>
                <a:spcPct val="80000"/>
              </a:lnSpc>
            </a:pPr>
            <a:r>
              <a:rPr lang="en-US" sz="900" b="1" smtClean="0"/>
              <a:t>The managers</a:t>
            </a:r>
            <a:r>
              <a:rPr lang="en-US" sz="900" smtClean="0"/>
              <a:t> – HHS, DOL, and the other eight FBCI Centers are always providing plays from their playbooks to help us make some “Home Runs” with Welfare Reform.  </a:t>
            </a:r>
          </a:p>
          <a:p>
            <a:pPr eaLnBrk="1" hangingPunct="1">
              <a:lnSpc>
                <a:spcPct val="80000"/>
              </a:lnSpc>
            </a:pPr>
            <a:r>
              <a:rPr lang="en-US" sz="900" b="1" smtClean="0"/>
              <a:t>The Home Team</a:t>
            </a:r>
            <a:r>
              <a:rPr lang="en-US" sz="900" smtClean="0"/>
              <a:t> is represented by TEA Board, DHS, DOV, DCO, and WIB.</a:t>
            </a:r>
          </a:p>
          <a:p>
            <a:pPr eaLnBrk="1" hangingPunct="1">
              <a:lnSpc>
                <a:spcPct val="80000"/>
              </a:lnSpc>
            </a:pPr>
            <a:r>
              <a:rPr lang="en-US" sz="900" b="1" smtClean="0"/>
              <a:t>The Visitor Team</a:t>
            </a:r>
            <a:r>
              <a:rPr lang="en-US" sz="900" smtClean="0"/>
              <a:t> is represented by </a:t>
            </a:r>
            <a:r>
              <a:rPr lang="en-US" sz="900" u="sng" smtClean="0"/>
              <a:t>FEAR, DISTRUST, and Bureaucratic BARRIERS:  Three Strikes and You’re Out!!!.  </a:t>
            </a:r>
          </a:p>
          <a:p>
            <a:pPr eaLnBrk="1" hangingPunct="1">
              <a:lnSpc>
                <a:spcPct val="80000"/>
              </a:lnSpc>
            </a:pPr>
            <a:endParaRPr lang="en-US" sz="900" u="sng" smtClean="0"/>
          </a:p>
          <a:p>
            <a:pPr eaLnBrk="1" hangingPunct="1">
              <a:lnSpc>
                <a:spcPct val="80000"/>
              </a:lnSpc>
            </a:pPr>
            <a:r>
              <a:rPr lang="en-US" sz="900" smtClean="0"/>
              <a:t>The TEA Board is positioned to strategize with other players (DOV,DCO,WIB) to place the Ball in play.  A  slow-pitch to our customer will effectively improve their plight of being considered a “Diamond in the Rough”  to being Refined for Work!</a:t>
            </a:r>
          </a:p>
          <a:p>
            <a:pPr eaLnBrk="1" hangingPunct="1">
              <a:lnSpc>
                <a:spcPct val="80000"/>
              </a:lnSpc>
            </a:pPr>
            <a:endParaRPr lang="en-US" sz="900" smtClean="0"/>
          </a:p>
          <a:p>
            <a:pPr eaLnBrk="1" hangingPunct="1">
              <a:lnSpc>
                <a:spcPct val="80000"/>
              </a:lnSpc>
            </a:pPr>
            <a:r>
              <a:rPr lang="en-US" sz="900" smtClean="0"/>
              <a:t>Always at bat is the TEA Client (customer), but waiting in the dugout is the TEA Eligible player.  We want to see our  teammate make the rounds on the bases (1</a:t>
            </a:r>
            <a:r>
              <a:rPr lang="en-US" sz="900" baseline="30000" smtClean="0"/>
              <a:t>st</a:t>
            </a:r>
            <a:r>
              <a:rPr lang="en-US" sz="900" smtClean="0"/>
              <a:t>, 2</a:t>
            </a:r>
            <a:r>
              <a:rPr lang="en-US" sz="900" baseline="30000" smtClean="0"/>
              <a:t>nd</a:t>
            </a:r>
            <a:r>
              <a:rPr lang="en-US" sz="900" smtClean="0"/>
              <a:t>, &amp; 3</a:t>
            </a:r>
            <a:r>
              <a:rPr lang="en-US" sz="900" baseline="30000" smtClean="0"/>
              <a:t>rd</a:t>
            </a:r>
            <a:r>
              <a:rPr lang="en-US" sz="900" smtClean="0"/>
              <a:t>) and finally score by introducing the </a:t>
            </a:r>
            <a:r>
              <a:rPr lang="en-US" sz="900" b="1" i="1" smtClean="0"/>
              <a:t>“Faith Factor”</a:t>
            </a:r>
            <a:r>
              <a:rPr lang="en-US" sz="900" smtClean="0"/>
              <a:t> as the agent of inclusion for change (Hands-up mentality vs. Hand-out) utilizing Welfare Reform and Charitable Choice provisions.   Let us begin to see the value in expanding our reach in providing social services that include assistance and life skills training by our County Offices partnering with the Community and Faith-Based Organizations.  Identify those FBOs that are making an impact in providing social services and formalize our relationships to better serve the TEA Customer.</a:t>
            </a:r>
          </a:p>
          <a:p>
            <a:pPr eaLnBrk="1" hangingPunct="1">
              <a:lnSpc>
                <a:spcPct val="80000"/>
              </a:lnSpc>
            </a:pPr>
            <a:endParaRPr lang="en-US" sz="900" smtClean="0"/>
          </a:p>
          <a:p>
            <a:pPr eaLnBrk="1" hangingPunct="1">
              <a:lnSpc>
                <a:spcPct val="80000"/>
              </a:lnSpc>
            </a:pPr>
            <a:r>
              <a:rPr lang="en-US" sz="900" smtClean="0"/>
              <a:t>We believe that the </a:t>
            </a:r>
            <a:r>
              <a:rPr lang="en-US" sz="900" i="1" u="sng" smtClean="0"/>
              <a:t>Time is Here for us to Embrace the Faith Factor</a:t>
            </a:r>
            <a:r>
              <a:rPr lang="en-US" sz="900" smtClean="0"/>
              <a:t> and begin </a:t>
            </a:r>
            <a:r>
              <a:rPr lang="en-US" sz="900" b="1" smtClean="0"/>
              <a:t>Building Bridges of Hope</a:t>
            </a:r>
            <a:r>
              <a:rPr lang="en-US" sz="900" smtClean="0"/>
              <a:t> in our communities by unleashing the most effective social service provider – </a:t>
            </a:r>
            <a:r>
              <a:rPr lang="en-US" sz="900" i="1" u="sng" smtClean="0"/>
              <a:t>Faith-Based Organizations</a:t>
            </a:r>
            <a:r>
              <a:rPr lang="en-US" sz="900" smtClean="0"/>
              <a:t> in meeting the needs of our target population (low-income families).  Let’s </a:t>
            </a:r>
            <a:r>
              <a:rPr lang="en-US" sz="900" b="1" i="1" smtClean="0"/>
              <a:t>expand </a:t>
            </a:r>
            <a:r>
              <a:rPr lang="en-US" sz="900" smtClean="0"/>
              <a:t>our social services reach, </a:t>
            </a:r>
            <a:r>
              <a:rPr lang="en-US" sz="900" b="1" i="1" smtClean="0"/>
              <a:t>enhance</a:t>
            </a:r>
            <a:r>
              <a:rPr lang="en-US" sz="900" smtClean="0"/>
              <a:t> the capacity of these organizations to provide effective services, and </a:t>
            </a:r>
            <a:r>
              <a:rPr lang="en-US" sz="900" b="1" i="1" smtClean="0"/>
              <a:t>engage </a:t>
            </a:r>
            <a:r>
              <a:rPr lang="en-US" sz="900" smtClean="0"/>
              <a:t>in dialogue for revitalization and renewal of our communities by promoting self-sufficiency aimed towards eradicating poverty.</a:t>
            </a:r>
          </a:p>
          <a:p>
            <a:pPr eaLnBrk="1" hangingPunct="1">
              <a:lnSpc>
                <a:spcPct val="80000"/>
              </a:lnSpc>
            </a:pPr>
            <a:endParaRPr lang="en-US" sz="900" smtClean="0"/>
          </a:p>
          <a:p>
            <a:pPr eaLnBrk="1" hangingPunct="1">
              <a:lnSpc>
                <a:spcPct val="80000"/>
              </a:lnSpc>
            </a:pPr>
            <a:r>
              <a:rPr lang="en-US" sz="900" b="1" i="1" smtClean="0"/>
              <a:t>WE CAN HIT the HOMERUN</a:t>
            </a:r>
            <a:r>
              <a:rPr lang="en-US" sz="900" smtClean="0"/>
              <a:t> needed for our TEA Customer if we only begin to “</a:t>
            </a:r>
            <a:r>
              <a:rPr lang="en-US" sz="900" b="1" i="1" smtClean="0"/>
              <a:t>Embrace the Faith Factor”</a:t>
            </a:r>
            <a:r>
              <a:rPr lang="en-US" sz="900" smtClean="0"/>
              <a:t> and allow them (FBOs) to do what they do best – </a:t>
            </a:r>
            <a:r>
              <a:rPr lang="en-US" sz="900" i="1" u="sng" smtClean="0"/>
              <a:t>Provide Compassionate Care</a:t>
            </a:r>
            <a:r>
              <a:rPr lang="en-US" sz="900" smtClean="0"/>
              <a:t> while government commits to providing substantial resources.  Simply, let’s extend our hands to FBOs, empower our Communities, and improve our delivery of human services  through collaborations and strong partnerships.! </a:t>
            </a:r>
          </a:p>
          <a:p>
            <a:pPr eaLnBrk="1" hangingPunct="1">
              <a:lnSpc>
                <a:spcPct val="80000"/>
              </a:lnSpc>
            </a:pPr>
            <a:r>
              <a:rPr lang="en-US" sz="900" smtClean="0"/>
              <a:t>  </a:t>
            </a:r>
          </a:p>
          <a:p>
            <a:pPr eaLnBrk="1" hangingPunct="1">
              <a:lnSpc>
                <a:spcPct val="80000"/>
              </a:lnSpc>
            </a:pPr>
            <a:endParaRPr lang="en-US" sz="900" smtClean="0"/>
          </a:p>
          <a:p>
            <a:pPr eaLnBrk="1" hangingPunct="1">
              <a:lnSpc>
                <a:spcPct val="80000"/>
              </a:lnSpc>
            </a:pPr>
            <a:r>
              <a:rPr lang="en-US" sz="900" smtClean="0"/>
              <a:t> </a:t>
            </a:r>
          </a:p>
          <a:p>
            <a:pPr eaLnBrk="1" hangingPunct="1">
              <a:lnSpc>
                <a:spcPct val="80000"/>
              </a:lnSpc>
            </a:pPr>
            <a:r>
              <a:rPr lang="en-US" sz="900" smtClean="0"/>
              <a:t> </a:t>
            </a:r>
          </a:p>
          <a:p>
            <a:pPr eaLnBrk="1" hangingPunct="1">
              <a:lnSpc>
                <a:spcPct val="80000"/>
              </a:lnSpc>
            </a:pPr>
            <a:endParaRPr lang="en-US" sz="900" smtClean="0"/>
          </a:p>
          <a:p>
            <a:pPr eaLnBrk="1" hangingPunct="1">
              <a:lnSpc>
                <a:spcPct val="80000"/>
              </a:lnSpc>
            </a:pPr>
            <a:r>
              <a:rPr lang="en-US" sz="900" smtClean="0"/>
              <a:t> </a:t>
            </a:r>
          </a:p>
        </p:txBody>
      </p:sp>
    </p:spTree>
    <p:extLst>
      <p:ext uri="{BB962C8B-B14F-4D97-AF65-F5344CB8AC3E}">
        <p14:creationId xmlns:p14="http://schemas.microsoft.com/office/powerpoint/2010/main" val="344843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417DDC0-AD62-46FE-A343-7CDB7DF3CBBE}" type="slidenum">
              <a:rPr lang="en-US"/>
              <a:pPr/>
              <a:t>19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52193" y="4260850"/>
            <a:ext cx="6553614" cy="4648200"/>
          </a:xfrm>
          <a:noFill/>
          <a:ln/>
        </p:spPr>
        <p:txBody>
          <a:bodyPr/>
          <a:lstStyle/>
          <a:p>
            <a:pPr eaLnBrk="1" hangingPunct="1">
              <a:lnSpc>
                <a:spcPct val="90000"/>
              </a:lnSpc>
            </a:pPr>
            <a:r>
              <a:rPr lang="en-US" sz="1000" b="1" i="1" smtClean="0"/>
              <a:t>SLIDE #1</a:t>
            </a:r>
          </a:p>
          <a:p>
            <a:pPr eaLnBrk="1" hangingPunct="1">
              <a:lnSpc>
                <a:spcPct val="90000"/>
              </a:lnSpc>
            </a:pPr>
            <a:r>
              <a:rPr lang="en-US" sz="1000" smtClean="0"/>
              <a:t>This first slide that I am sharing with you provides how we see this position along with our initial focus to support  the Governor’s Community &amp; Faith-Based Initiatives Program aligned with the TEA Board mission.  </a:t>
            </a:r>
          </a:p>
          <a:p>
            <a:pPr eaLnBrk="1" hangingPunct="1">
              <a:lnSpc>
                <a:spcPct val="90000"/>
              </a:lnSpc>
            </a:pPr>
            <a:r>
              <a:rPr lang="en-US" sz="1000" smtClean="0"/>
              <a:t> </a:t>
            </a:r>
          </a:p>
          <a:p>
            <a:pPr eaLnBrk="1" hangingPunct="1">
              <a:lnSpc>
                <a:spcPct val="90000"/>
              </a:lnSpc>
            </a:pPr>
            <a:r>
              <a:rPr lang="en-US" sz="1000" smtClean="0"/>
              <a:t>Our mission of course is focused on the low-income population that is designated as TEA eligible and/or customer (client).  The current services available, number of TEA customers, types of social services offered by FBOs/CBOs, and the effectiveness of services to impact welfare recipients/eligible population is prompting us to be innovative in our approaches in the following general areas to:</a:t>
            </a:r>
          </a:p>
          <a:p>
            <a:pPr eaLnBrk="1" hangingPunct="1">
              <a:lnSpc>
                <a:spcPct val="90000"/>
              </a:lnSpc>
            </a:pPr>
            <a:r>
              <a:rPr lang="en-US" sz="1000" smtClean="0"/>
              <a:t>	</a:t>
            </a:r>
          </a:p>
          <a:p>
            <a:pPr eaLnBrk="1" hangingPunct="1">
              <a:lnSpc>
                <a:spcPct val="90000"/>
              </a:lnSpc>
            </a:pPr>
            <a:r>
              <a:rPr lang="en-US" sz="1000" smtClean="0"/>
              <a:t>	1. </a:t>
            </a:r>
            <a:r>
              <a:rPr lang="en-US" sz="1000" b="1" smtClean="0"/>
              <a:t>Expand resources</a:t>
            </a:r>
            <a:r>
              <a:rPr lang="en-US" sz="1000" smtClean="0"/>
              <a:t> of acceptable FBO providers for Social Services in the local community</a:t>
            </a:r>
          </a:p>
          <a:p>
            <a:pPr eaLnBrk="1" hangingPunct="1">
              <a:lnSpc>
                <a:spcPct val="90000"/>
              </a:lnSpc>
            </a:pPr>
            <a:r>
              <a:rPr lang="en-US" sz="1000" smtClean="0"/>
              <a:t>	2. </a:t>
            </a:r>
            <a:r>
              <a:rPr lang="en-US" sz="1000" b="1" smtClean="0"/>
              <a:t>Enhance capacity</a:t>
            </a:r>
            <a:r>
              <a:rPr lang="en-US" sz="1000" smtClean="0"/>
              <a:t> of smaller FBOs  and their capital to continue as services providers </a:t>
            </a:r>
          </a:p>
          <a:p>
            <a:pPr eaLnBrk="1" hangingPunct="1">
              <a:lnSpc>
                <a:spcPct val="90000"/>
              </a:lnSpc>
            </a:pPr>
            <a:r>
              <a:rPr lang="en-US" sz="1000" smtClean="0"/>
              <a:t>	3, and, </a:t>
            </a:r>
            <a:r>
              <a:rPr lang="en-US" sz="1000" b="1" smtClean="0"/>
              <a:t>Engage FBOs to partner</a:t>
            </a:r>
            <a:r>
              <a:rPr lang="en-US" sz="1000" smtClean="0"/>
              <a:t> with us (Government) to eliminate poverty through 	    collaborative efforts by addressing the physical and social infrastructure within our low-income 	    communities and promoting self-sufficiency for our target population.     </a:t>
            </a:r>
          </a:p>
          <a:p>
            <a:pPr eaLnBrk="1" hangingPunct="1">
              <a:lnSpc>
                <a:spcPct val="90000"/>
              </a:lnSpc>
            </a:pPr>
            <a:endParaRPr lang="en-US" sz="1000" smtClean="0"/>
          </a:p>
          <a:p>
            <a:pPr eaLnBrk="1" hangingPunct="1">
              <a:lnSpc>
                <a:spcPct val="90000"/>
              </a:lnSpc>
            </a:pPr>
            <a:r>
              <a:rPr lang="en-US" sz="1000" smtClean="0"/>
              <a:t>We hope that in outlining this broad focus for this position, the TEA Board will be able to </a:t>
            </a:r>
            <a:r>
              <a:rPr lang="en-US" sz="1000" i="1" smtClean="0"/>
              <a:t>initiate a Faith-Based Initiative Strategy</a:t>
            </a:r>
            <a:r>
              <a:rPr lang="en-US" sz="1000" smtClean="0"/>
              <a:t> which will be the</a:t>
            </a:r>
            <a:r>
              <a:rPr lang="en-US" sz="1000" u="sng" smtClean="0"/>
              <a:t> catalyst </a:t>
            </a:r>
            <a:r>
              <a:rPr lang="en-US" sz="1000" smtClean="0"/>
              <a:t>to further promote State-wide efforts in </a:t>
            </a:r>
            <a:r>
              <a:rPr lang="en-US" sz="1000" b="1" i="1" smtClean="0"/>
              <a:t>“Embracing the Faith Factor”</a:t>
            </a:r>
            <a:r>
              <a:rPr lang="en-US" sz="1000" smtClean="0"/>
              <a:t> – our Faith-Based Organizations in our local communities to eradicate poverty on all fronts.  They continue to be the </a:t>
            </a:r>
            <a:r>
              <a:rPr lang="en-US" sz="1000" i="1" u="sng" smtClean="0"/>
              <a:t>pillars of strength and vital link </a:t>
            </a:r>
            <a:r>
              <a:rPr lang="en-US" sz="1000" smtClean="0"/>
              <a:t> in meeting the needs of the poor with HOPE and LOVE..  It is our belief that by embracing  the Faith Community we enlist that necessary component of </a:t>
            </a:r>
            <a:r>
              <a:rPr lang="en-US" sz="1000" b="1" i="1" smtClean="0"/>
              <a:t>Compassionate Care</a:t>
            </a:r>
            <a:r>
              <a:rPr lang="en-US" sz="1000" i="1" smtClean="0"/>
              <a:t> in services</a:t>
            </a:r>
            <a:r>
              <a:rPr lang="en-US" sz="1000" smtClean="0"/>
              <a:t> towards our goal of transitioning individuals from </a:t>
            </a:r>
            <a:r>
              <a:rPr lang="en-US" sz="1000" i="1" u="sng" smtClean="0"/>
              <a:t>“Welfare to Work”.</a:t>
            </a:r>
            <a:r>
              <a:rPr lang="en-US" sz="1000" smtClean="0"/>
              <a:t>  </a:t>
            </a:r>
          </a:p>
          <a:p>
            <a:pPr eaLnBrk="1" hangingPunct="1">
              <a:lnSpc>
                <a:spcPct val="90000"/>
              </a:lnSpc>
            </a:pPr>
            <a:endParaRPr lang="en-US" sz="1000" smtClean="0"/>
          </a:p>
          <a:p>
            <a:pPr eaLnBrk="1" hangingPunct="1">
              <a:lnSpc>
                <a:spcPct val="90000"/>
              </a:lnSpc>
            </a:pPr>
            <a:endParaRPr lang="en-US" sz="1000" b="1" i="1" smtClean="0"/>
          </a:p>
          <a:p>
            <a:pPr eaLnBrk="1" hangingPunct="1">
              <a:lnSpc>
                <a:spcPct val="90000"/>
              </a:lnSpc>
            </a:pPr>
            <a:r>
              <a:rPr lang="en-US" b="1" i="1" smtClean="0">
                <a:solidFill>
                  <a:schemeClr val="accent2"/>
                </a:solidFill>
              </a:rPr>
              <a:t>TRANSITION:  </a:t>
            </a:r>
            <a:r>
              <a:rPr lang="en-US" i="1" smtClean="0">
                <a:solidFill>
                  <a:schemeClr val="accent2"/>
                </a:solidFill>
              </a:rPr>
              <a:t>Now I would like to invite your attention to this next slide.  This slide is designed to give you the “Big Picture” of what we see as the “Playing Field” to promote a successful Faith-Based Initiative Strategy in support of the TEA Board charter. </a:t>
            </a:r>
          </a:p>
        </p:txBody>
      </p:sp>
    </p:spTree>
    <p:extLst>
      <p:ext uri="{BB962C8B-B14F-4D97-AF65-F5344CB8AC3E}">
        <p14:creationId xmlns:p14="http://schemas.microsoft.com/office/powerpoint/2010/main" val="206692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7BDDD48-F45D-4875-8967-A15EB4A1039F}" type="slidenum">
              <a:rPr lang="en-US"/>
              <a:pPr/>
              <a:t>20</a:t>
            </a:fld>
            <a:endParaRPr lang="en-US"/>
          </a:p>
        </p:txBody>
      </p:sp>
      <p:sp>
        <p:nvSpPr>
          <p:cNvPr id="21507" name="Rectangle 2"/>
          <p:cNvSpPr>
            <a:spLocks noGrp="1" noRot="1" noChangeAspect="1" noChangeArrowheads="1" noTextEdit="1"/>
          </p:cNvSpPr>
          <p:nvPr>
            <p:ph type="sldImg"/>
          </p:nvPr>
        </p:nvSpPr>
        <p:spPr>
          <a:xfrm>
            <a:off x="1111250" y="695325"/>
            <a:ext cx="4637088" cy="3479800"/>
          </a:xfrm>
          <a:ln/>
        </p:spPr>
      </p:sp>
      <p:sp>
        <p:nvSpPr>
          <p:cNvPr id="21508" name="Rectangle 3"/>
          <p:cNvSpPr>
            <a:spLocks noGrp="1" noChangeArrowheads="1"/>
          </p:cNvSpPr>
          <p:nvPr>
            <p:ph type="body" idx="1"/>
          </p:nvPr>
        </p:nvSpPr>
        <p:spPr>
          <a:xfrm>
            <a:off x="914711" y="4405313"/>
            <a:ext cx="5028579" cy="4176712"/>
          </a:xfrm>
          <a:noFill/>
          <a:ln/>
        </p:spPr>
        <p:txBody>
          <a:bodyPr/>
          <a:lstStyle/>
          <a:p>
            <a:pPr eaLnBrk="1" hangingPunct="1"/>
            <a:endParaRPr lang="en-US" smtClean="0"/>
          </a:p>
        </p:txBody>
      </p:sp>
    </p:spTree>
    <p:extLst>
      <p:ext uri="{BB962C8B-B14F-4D97-AF65-F5344CB8AC3E}">
        <p14:creationId xmlns:p14="http://schemas.microsoft.com/office/powerpoint/2010/main" val="110052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7C5FEFE-47CD-43E0-BC03-FDAF0290EFA2}" type="slidenum">
              <a:rPr lang="en-US"/>
              <a:pPr/>
              <a:t>21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52193" y="4260850"/>
            <a:ext cx="6553614" cy="4648200"/>
          </a:xfrm>
          <a:noFill/>
          <a:ln/>
        </p:spPr>
        <p:txBody>
          <a:bodyPr/>
          <a:lstStyle/>
          <a:p>
            <a:pPr eaLnBrk="1" hangingPunct="1">
              <a:lnSpc>
                <a:spcPct val="90000"/>
              </a:lnSpc>
            </a:pPr>
            <a:endParaRPr lang="en-US" i="1" smtClean="0">
              <a:solidFill>
                <a:schemeClr val="accent2"/>
              </a:solidFill>
            </a:endParaRPr>
          </a:p>
        </p:txBody>
      </p:sp>
    </p:spTree>
    <p:extLst>
      <p:ext uri="{BB962C8B-B14F-4D97-AF65-F5344CB8AC3E}">
        <p14:creationId xmlns:p14="http://schemas.microsoft.com/office/powerpoint/2010/main" val="358008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242B6-648A-406B-94FE-BAA5F730AF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7FF09-BD3A-4FD8-B1A0-9A5AF43061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2FCBD-5B01-4ADC-9C77-F19676E97F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F0F036-BCBC-4D1A-A985-A515214311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01C242B6-648A-406B-94FE-BAA5F730AF01}"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520118-6975-4081-B2F9-249435BD82F8}"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AABD764-0255-47CD-B685-0C33E709644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902B3B-310E-4A98-BDBF-659F5E4C9CD4}"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3C012B0-42DA-4352-8900-DCCF8F46B900}"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F0DBBF-1BA2-48D9-9FFC-5C2DD4947510}"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39B71B-2864-44C5-92F1-44019811D62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20118-6975-4081-B2F9-249435BD82F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DC30A3-0770-4569-87BD-6896B78F5C1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343601-1FD0-4477-8BEC-EF666330D973}"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57FF09-BD3A-4FD8-B1A0-9A5AF430617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82FCBD-5B01-4ADC-9C77-F19676E97F9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ABD764-0255-47CD-B685-0C33E70964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02B3B-310E-4A98-BDBF-659F5E4C9C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C012B0-42DA-4352-8900-DCCF8F46B9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F0DBBF-1BA2-48D9-9FFC-5C2DD49475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39B71B-2864-44C5-92F1-44019811D6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DC30A3-0770-4569-87BD-6896B78F5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343601-1FD0-4477-8BEC-EF666330D9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a:defRPr/>
            </a:pPr>
            <a:fld id="{1B740EBA-A292-4535-9988-278B208B8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B740EBA-A292-4535-9988-278B208B8E7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41325" y="1712913"/>
            <a:ext cx="438150" cy="366712"/>
          </a:xfrm>
          <a:prstGeom prst="rect">
            <a:avLst/>
          </a:prstGeom>
          <a:noFill/>
          <a:ln w="9525">
            <a:noFill/>
            <a:miter lim="800000"/>
            <a:headEnd/>
            <a:tailEnd/>
          </a:ln>
        </p:spPr>
        <p:txBody>
          <a:bodyPr wrap="none">
            <a:spAutoFit/>
          </a:bodyPr>
          <a:lstStyle/>
          <a:p>
            <a:pPr algn="l"/>
            <a:r>
              <a:rPr lang="en-US" sz="1800">
                <a:solidFill>
                  <a:schemeClr val="tx1"/>
                </a:solidFill>
                <a:latin typeface="Arial" charset="0"/>
              </a:rPr>
              <a:t>    </a:t>
            </a:r>
          </a:p>
        </p:txBody>
      </p:sp>
      <p:sp>
        <p:nvSpPr>
          <p:cNvPr id="88068" name="Rectangle 4"/>
          <p:cNvSpPr>
            <a:spLocks noChangeArrowheads="1"/>
          </p:cNvSpPr>
          <p:nvPr/>
        </p:nvSpPr>
        <p:spPr bwMode="auto">
          <a:xfrm>
            <a:off x="0" y="0"/>
            <a:ext cx="9144000" cy="1143000"/>
          </a:xfrm>
          <a:prstGeom prst="rect">
            <a:avLst/>
          </a:prstGeom>
          <a:solidFill>
            <a:srgbClr val="777777"/>
          </a:solidFill>
          <a:ln w="9525">
            <a:solidFill>
              <a:schemeClr val="tx1"/>
            </a:solidFill>
            <a:miter lim="800000"/>
            <a:headEnd/>
            <a:tailEnd/>
          </a:ln>
          <a:effectLst/>
        </p:spPr>
        <p:txBody>
          <a:bodyPr wrap="none" anchor="ctr"/>
          <a:lstStyle/>
          <a:p>
            <a:pPr>
              <a:defRPr/>
            </a:pPr>
            <a:endParaRPr lang="en-US" sz="3200" b="1" dirty="0">
              <a:solidFill>
                <a:schemeClr val="bg1"/>
              </a:solidFill>
              <a:effectLst>
                <a:outerShdw blurRad="38100" dist="38100" dir="2700000" algn="tl">
                  <a:srgbClr val="000000"/>
                </a:outerShdw>
              </a:effectLst>
              <a:latin typeface="Arial" charset="0"/>
            </a:endParaRPr>
          </a:p>
          <a:p>
            <a:r>
              <a:rPr lang="en-US" sz="3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FIRST BAPTIST CHURCH</a:t>
            </a:r>
          </a:p>
          <a:p>
            <a:r>
              <a:rPr lang="en-US" sz="3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DR. D.L. RICHARDSON, PASTOR</a:t>
            </a:r>
          </a:p>
          <a:p>
            <a:pPr>
              <a:lnSpc>
                <a:spcPct val="130000"/>
              </a:lnSpc>
              <a:defRPr/>
            </a:pPr>
            <a:endParaRPr lang="en-US" sz="3600" b="1" i="1" dirty="0">
              <a:solidFill>
                <a:srgbClr val="FFFF00"/>
              </a:solidFill>
              <a:effectLst>
                <a:outerShdw blurRad="38100" dist="38100" dir="2700000" algn="tl">
                  <a:srgbClr val="000000"/>
                </a:outerShdw>
              </a:effectLst>
            </a:endParaRPr>
          </a:p>
        </p:txBody>
      </p:sp>
      <p:sp>
        <p:nvSpPr>
          <p:cNvPr id="88069" name="Text Box 5"/>
          <p:cNvSpPr txBox="1">
            <a:spLocks noChangeArrowheads="1"/>
          </p:cNvSpPr>
          <p:nvPr/>
        </p:nvSpPr>
        <p:spPr bwMode="auto">
          <a:xfrm>
            <a:off x="609600" y="5334000"/>
            <a:ext cx="7956550" cy="1298817"/>
          </a:xfrm>
          <a:prstGeom prst="rect">
            <a:avLst/>
          </a:prstGeom>
          <a:noFill/>
          <a:ln w="9525">
            <a:noFill/>
            <a:miter lim="800000"/>
            <a:headEnd/>
            <a:tailEnd/>
          </a:ln>
          <a:effectLst/>
        </p:spPr>
        <p:txBody>
          <a:bodyPr wrap="square">
            <a:spAutoFit/>
          </a:bodyPr>
          <a:lstStyle/>
          <a:p>
            <a:pPr algn="l"/>
            <a:r>
              <a:rPr lang="en-US" sz="2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CONQUERING COMMUNITIES FOR CHRIST</a:t>
            </a:r>
          </a:p>
          <a:p>
            <a:pPr algn="l"/>
            <a:endParaRPr lang="en-US" sz="2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r>
              <a:rPr lang="en-US" sz="2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FAITH VISION </a:t>
            </a:r>
            <a:r>
              <a:rPr lang="en-US" sz="2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2016</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3077" name="Line 6"/>
          <p:cNvSpPr>
            <a:spLocks noChangeShapeType="1"/>
          </p:cNvSpPr>
          <p:nvPr/>
        </p:nvSpPr>
        <p:spPr bwMode="auto">
          <a:xfrm flipV="1">
            <a:off x="609600" y="5867400"/>
            <a:ext cx="7924800" cy="45719"/>
          </a:xfrm>
          <a:prstGeom prst="line">
            <a:avLst/>
          </a:prstGeom>
          <a:noFill/>
          <a:ln w="57150" cmpd="thinThick">
            <a:solidFill>
              <a:srgbClr val="FF0000"/>
            </a:solidFill>
            <a:round/>
            <a:headEnd/>
            <a:tailEnd/>
          </a:ln>
        </p:spPr>
        <p:txBody>
          <a:bodyPr/>
          <a:lstStyle/>
          <a:p>
            <a:endParaRPr lang="en-US"/>
          </a:p>
        </p:txBody>
      </p:sp>
      <p:sp>
        <p:nvSpPr>
          <p:cNvPr id="3078" name="Line 7"/>
          <p:cNvSpPr>
            <a:spLocks noChangeShapeType="1"/>
          </p:cNvSpPr>
          <p:nvPr/>
        </p:nvSpPr>
        <p:spPr bwMode="auto">
          <a:xfrm>
            <a:off x="609600" y="5334000"/>
            <a:ext cx="7848600" cy="0"/>
          </a:xfrm>
          <a:prstGeom prst="line">
            <a:avLst/>
          </a:prstGeom>
          <a:noFill/>
          <a:ln w="57150" cmpd="thickThin">
            <a:solidFill>
              <a:srgbClr val="FF0000"/>
            </a:solidFill>
            <a:round/>
            <a:headEnd/>
            <a:tailEnd/>
          </a:ln>
        </p:spPr>
        <p:txBody>
          <a:bodyPr/>
          <a:lstStyle/>
          <a:p>
            <a:endParaRPr lang="en-US"/>
          </a:p>
        </p:txBody>
      </p:sp>
      <p:pic>
        <p:nvPicPr>
          <p:cNvPr id="3079" name="Picture 14" descr="Sanctuary3"/>
          <p:cNvPicPr>
            <a:picLocks noGrp="1" noChangeAspect="1" noChangeArrowheads="1"/>
          </p:cNvPicPr>
          <p:nvPr>
            <p:ph/>
          </p:nvPr>
        </p:nvPicPr>
        <p:blipFill>
          <a:blip r:embed="rId3" cstate="print"/>
          <a:stretch>
            <a:fillRect/>
          </a:stretch>
        </p:blipFill>
        <p:spPr>
          <a:xfrm>
            <a:off x="0" y="990600"/>
            <a:ext cx="9144000" cy="4114800"/>
          </a:xfrm>
          <a:noFill/>
        </p:spPr>
      </p:pic>
      <p:pic>
        <p:nvPicPr>
          <p:cNvPr id="8" name="Picture 7" descr="Pastor photo 1.jpg"/>
          <p:cNvPicPr>
            <a:picLocks noChangeAspect="1"/>
          </p:cNvPicPr>
          <p:nvPr/>
        </p:nvPicPr>
        <p:blipFill>
          <a:blip r:embed="rId4" cstate="print"/>
          <a:stretch>
            <a:fillRect/>
          </a:stretch>
        </p:blipFill>
        <p:spPr>
          <a:xfrm>
            <a:off x="8229600" y="0"/>
            <a:ext cx="914400" cy="990600"/>
          </a:xfrm>
          <a:prstGeom prst="rect">
            <a:avLst/>
          </a:prstGeom>
        </p:spPr>
      </p:pic>
      <p:sp>
        <p:nvSpPr>
          <p:cNvPr id="9" name="Rectangle 8"/>
          <p:cNvSpPr/>
          <p:nvPr/>
        </p:nvSpPr>
        <p:spPr>
          <a:xfrm>
            <a:off x="0" y="1066800"/>
            <a:ext cx="9144000" cy="830997"/>
          </a:xfrm>
          <a:prstGeom prst="rect">
            <a:avLst/>
          </a:prstGeom>
        </p:spPr>
        <p:txBody>
          <a:bodyPr wrap="square">
            <a:spAutoFit/>
          </a:bodyPr>
          <a:lstStyle/>
          <a:p>
            <a:r>
              <a:rPr lang="en-US" sz="48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Get Connected</a:t>
            </a:r>
            <a:endParaRPr lang="en-US" sz="4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ransition advTm="72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Community Evangelism</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14400"/>
            <a:ext cx="8686800" cy="5943600"/>
          </a:xfrm>
        </p:spPr>
      </p:pic>
    </p:spTree>
  </p:cSld>
  <p:clrMapOvr>
    <a:masterClrMapping/>
  </p:clrMapOvr>
  <p:transition advTm="709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Community Evangelism</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152400" y="914400"/>
            <a:ext cx="8839200" cy="5943600"/>
          </a:xfrm>
        </p:spPr>
      </p:pic>
    </p:spTree>
  </p:cSld>
  <p:clrMapOvr>
    <a:masterClrMapping/>
  </p:clrMapOvr>
  <p:transition advTm="706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Christian Fellowship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14400"/>
            <a:ext cx="8763000" cy="5943600"/>
          </a:xfrm>
        </p:spPr>
      </p:pic>
    </p:spTree>
  </p:cSld>
  <p:clrMapOvr>
    <a:masterClrMapping/>
  </p:clrMapOvr>
  <p:transition advTm="75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Christian Fellowship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14400"/>
            <a:ext cx="8915400" cy="5943600"/>
          </a:xfrm>
        </p:spPr>
      </p:pic>
    </p:spTree>
  </p:cSld>
  <p:clrMapOvr>
    <a:masterClrMapping/>
  </p:clrMapOvr>
  <p:transition advTm="756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Christian Fellowship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152400" y="965913"/>
            <a:ext cx="8763000" cy="5840573"/>
          </a:xfrm>
        </p:spPr>
      </p:pic>
    </p:spTree>
  </p:cSld>
  <p:clrMapOvr>
    <a:masterClrMapping/>
  </p:clrMapOvr>
  <p:transition advTm="722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Compassionate Ministry</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14400"/>
            <a:ext cx="8686799" cy="5943600"/>
          </a:xfrm>
        </p:spPr>
      </p:pic>
    </p:spTree>
  </p:cSld>
  <p:clrMapOvr>
    <a:masterClrMapping/>
  </p:clrMapOvr>
  <p:transition advTm="733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solidFill>
                  <a:srgbClr val="C00000"/>
                </a:solidFill>
              </a:rPr>
              <a:t>Compassionate Ministry</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152401" y="1351803"/>
            <a:ext cx="8991600" cy="5068794"/>
          </a:xfrm>
        </p:spPr>
      </p:pic>
    </p:spTree>
  </p:cSld>
  <p:clrMapOvr>
    <a:masterClrMapping/>
  </p:clrMapOvr>
  <p:transition advTm="608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solidFill>
                  <a:srgbClr val="C00000"/>
                </a:solidFill>
              </a:rPr>
              <a:t>Compassionate Ministry</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304800" y="685800"/>
            <a:ext cx="8839200" cy="6172200"/>
          </a:xfrm>
        </p:spPr>
      </p:pic>
    </p:spTree>
  </p:cSld>
  <p:clrMapOvr>
    <a:masterClrMapping/>
  </p:clrMapOvr>
  <p:transition advTm="694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23163" y="3530600"/>
            <a:ext cx="1136650" cy="366713"/>
          </a:xfrm>
          <a:prstGeom prst="rect">
            <a:avLst/>
          </a:prstGeom>
          <a:noFill/>
          <a:ln w="9525">
            <a:noFill/>
            <a:miter lim="800000"/>
            <a:headEnd/>
            <a:tailEnd/>
          </a:ln>
        </p:spPr>
        <p:txBody>
          <a:bodyPr wrap="none">
            <a:spAutoFit/>
          </a:bodyPr>
          <a:lstStyle/>
          <a:p>
            <a:r>
              <a:rPr lang="en-US" sz="1800" b="1">
                <a:solidFill>
                  <a:schemeClr val="hlink"/>
                </a:solidFill>
                <a:latin typeface="Arial" charset="0"/>
              </a:rPr>
              <a:t>Deacons</a:t>
            </a:r>
            <a:endParaRPr lang="en-US" sz="1800" b="1" u="sng">
              <a:solidFill>
                <a:schemeClr val="hlink"/>
              </a:solidFill>
              <a:latin typeface="Arial" charset="0"/>
            </a:endParaRPr>
          </a:p>
        </p:txBody>
      </p:sp>
      <p:sp>
        <p:nvSpPr>
          <p:cNvPr id="10243" name="Text Box 3"/>
          <p:cNvSpPr txBox="1">
            <a:spLocks noChangeArrowheads="1"/>
          </p:cNvSpPr>
          <p:nvPr/>
        </p:nvSpPr>
        <p:spPr bwMode="auto">
          <a:xfrm>
            <a:off x="3429000" y="1219200"/>
            <a:ext cx="2200275" cy="396875"/>
          </a:xfrm>
          <a:prstGeom prst="rect">
            <a:avLst/>
          </a:prstGeom>
          <a:noFill/>
          <a:ln w="9525">
            <a:noFill/>
            <a:miter lim="800000"/>
            <a:headEnd/>
            <a:tailEnd/>
          </a:ln>
        </p:spPr>
        <p:txBody>
          <a:bodyPr wrap="none">
            <a:spAutoFit/>
          </a:bodyPr>
          <a:lstStyle/>
          <a:p>
            <a:pPr algn="l"/>
            <a:r>
              <a:rPr lang="en-US" sz="2000" b="1">
                <a:solidFill>
                  <a:srgbClr val="FF0000"/>
                </a:solidFill>
                <a:latin typeface="Arial" charset="0"/>
              </a:rPr>
              <a:t>Ministry Leaders</a:t>
            </a:r>
          </a:p>
        </p:txBody>
      </p:sp>
      <p:sp>
        <p:nvSpPr>
          <p:cNvPr id="10244" name="Line 5"/>
          <p:cNvSpPr>
            <a:spLocks noChangeShapeType="1"/>
          </p:cNvSpPr>
          <p:nvPr/>
        </p:nvSpPr>
        <p:spPr bwMode="auto">
          <a:xfrm flipH="1">
            <a:off x="838200" y="1524000"/>
            <a:ext cx="2895600" cy="2209800"/>
          </a:xfrm>
          <a:prstGeom prst="line">
            <a:avLst/>
          </a:prstGeom>
          <a:noFill/>
          <a:ln w="9525">
            <a:solidFill>
              <a:schemeClr val="tx1"/>
            </a:solidFill>
            <a:round/>
            <a:headEnd/>
            <a:tailEnd type="triangle" w="med" len="med"/>
          </a:ln>
        </p:spPr>
        <p:txBody>
          <a:bodyPr/>
          <a:lstStyle/>
          <a:p>
            <a:endParaRPr lang="en-US"/>
          </a:p>
        </p:txBody>
      </p:sp>
      <p:sp>
        <p:nvSpPr>
          <p:cNvPr id="10245" name="AutoShape 8"/>
          <p:cNvSpPr>
            <a:spLocks noChangeAspect="1" noChangeArrowheads="1"/>
          </p:cNvSpPr>
          <p:nvPr/>
        </p:nvSpPr>
        <p:spPr bwMode="auto">
          <a:xfrm>
            <a:off x="1447800" y="1600200"/>
            <a:ext cx="6170613" cy="4800600"/>
          </a:xfrm>
          <a:prstGeom prst="flowChartDecision">
            <a:avLst/>
          </a:prstGeom>
          <a:solidFill>
            <a:srgbClr val="008000"/>
          </a:solidFill>
          <a:ln w="9525">
            <a:solidFill>
              <a:schemeClr val="tx1"/>
            </a:solidFill>
            <a:miter lim="800000"/>
            <a:headEnd/>
            <a:tailEnd/>
          </a:ln>
        </p:spPr>
        <p:txBody>
          <a:bodyPr wrap="none" anchor="ctr"/>
          <a:lstStyle/>
          <a:p>
            <a:endParaRPr lang="en-US" sz="1800">
              <a:solidFill>
                <a:schemeClr val="tx1"/>
              </a:solidFill>
              <a:latin typeface="Arial" charset="0"/>
            </a:endParaRPr>
          </a:p>
        </p:txBody>
      </p:sp>
      <p:sp>
        <p:nvSpPr>
          <p:cNvPr id="10246" name="AutoShape 9"/>
          <p:cNvSpPr>
            <a:spLocks noChangeAspect="1" noChangeArrowheads="1"/>
          </p:cNvSpPr>
          <p:nvPr/>
        </p:nvSpPr>
        <p:spPr bwMode="auto">
          <a:xfrm>
            <a:off x="4197350" y="1676400"/>
            <a:ext cx="603250" cy="603250"/>
          </a:xfrm>
          <a:prstGeom prst="diamond">
            <a:avLst/>
          </a:prstGeom>
          <a:solidFill>
            <a:schemeClr val="bg1"/>
          </a:solidFill>
          <a:ln w="9525">
            <a:solidFill>
              <a:schemeClr val="tx1"/>
            </a:solidFill>
            <a:miter lim="800000"/>
            <a:headEnd/>
            <a:tailEnd/>
          </a:ln>
        </p:spPr>
        <p:txBody>
          <a:bodyPr wrap="none" anchor="ctr"/>
          <a:lstStyle/>
          <a:p>
            <a:r>
              <a:rPr lang="en-US" sz="2400" b="1">
                <a:solidFill>
                  <a:srgbClr val="FF0000"/>
                </a:solidFill>
                <a:latin typeface="Arial" charset="0"/>
              </a:rPr>
              <a:t>2</a:t>
            </a:r>
          </a:p>
        </p:txBody>
      </p:sp>
      <p:sp>
        <p:nvSpPr>
          <p:cNvPr id="10247" name="AutoShape 10"/>
          <p:cNvSpPr>
            <a:spLocks noChangeAspect="1" noChangeArrowheads="1"/>
          </p:cNvSpPr>
          <p:nvPr/>
        </p:nvSpPr>
        <p:spPr bwMode="auto">
          <a:xfrm>
            <a:off x="1600200" y="3733800"/>
            <a:ext cx="603250" cy="603250"/>
          </a:xfrm>
          <a:prstGeom prst="diamond">
            <a:avLst/>
          </a:prstGeom>
          <a:solidFill>
            <a:schemeClr val="bg1"/>
          </a:solidFill>
          <a:ln w="9525">
            <a:solidFill>
              <a:schemeClr val="tx1"/>
            </a:solidFill>
            <a:miter lim="800000"/>
            <a:headEnd/>
            <a:tailEnd/>
          </a:ln>
        </p:spPr>
        <p:txBody>
          <a:bodyPr wrap="none" anchor="ctr"/>
          <a:lstStyle/>
          <a:p>
            <a:endParaRPr lang="en-US"/>
          </a:p>
        </p:txBody>
      </p:sp>
      <p:sp>
        <p:nvSpPr>
          <p:cNvPr id="10248" name="AutoShape 11"/>
          <p:cNvSpPr>
            <a:spLocks noChangeAspect="1" noChangeArrowheads="1"/>
          </p:cNvSpPr>
          <p:nvPr/>
        </p:nvSpPr>
        <p:spPr bwMode="auto">
          <a:xfrm>
            <a:off x="4197350" y="5721350"/>
            <a:ext cx="603250" cy="603250"/>
          </a:xfrm>
          <a:prstGeom prst="diamond">
            <a:avLst/>
          </a:prstGeom>
          <a:solidFill>
            <a:schemeClr val="bg1"/>
          </a:solidFill>
          <a:ln w="9525">
            <a:solidFill>
              <a:schemeClr val="tx1"/>
            </a:solidFill>
            <a:miter lim="800000"/>
            <a:headEnd/>
            <a:tailEnd/>
          </a:ln>
        </p:spPr>
        <p:txBody>
          <a:bodyPr wrap="none" anchor="ctr"/>
          <a:lstStyle/>
          <a:p>
            <a:r>
              <a:rPr lang="en-US" sz="2000" b="1">
                <a:solidFill>
                  <a:schemeClr val="tx1"/>
                </a:solidFill>
                <a:latin typeface="Arial" charset="0"/>
              </a:rPr>
              <a:t>HB</a:t>
            </a:r>
          </a:p>
        </p:txBody>
      </p:sp>
      <p:sp>
        <p:nvSpPr>
          <p:cNvPr id="10249" name="AutoShape 12"/>
          <p:cNvSpPr>
            <a:spLocks noChangeAspect="1" noChangeArrowheads="1"/>
          </p:cNvSpPr>
          <p:nvPr/>
        </p:nvSpPr>
        <p:spPr bwMode="auto">
          <a:xfrm>
            <a:off x="6864350" y="3733800"/>
            <a:ext cx="603250" cy="603250"/>
          </a:xfrm>
          <a:prstGeom prst="diamond">
            <a:avLst/>
          </a:prstGeom>
          <a:solidFill>
            <a:schemeClr val="bg1"/>
          </a:solidFill>
          <a:ln w="9525">
            <a:solidFill>
              <a:schemeClr val="tx1"/>
            </a:solidFill>
            <a:miter lim="800000"/>
            <a:headEnd/>
            <a:tailEnd/>
          </a:ln>
        </p:spPr>
        <p:txBody>
          <a:bodyPr wrap="none" anchor="ctr"/>
          <a:lstStyle/>
          <a:p>
            <a:r>
              <a:rPr lang="en-US" sz="2400" b="1">
                <a:solidFill>
                  <a:schemeClr val="tx1"/>
                </a:solidFill>
                <a:latin typeface="Arial" charset="0"/>
              </a:rPr>
              <a:t>1</a:t>
            </a:r>
          </a:p>
        </p:txBody>
      </p:sp>
      <p:sp>
        <p:nvSpPr>
          <p:cNvPr id="10250" name="Text Box 13"/>
          <p:cNvSpPr txBox="1">
            <a:spLocks noChangeArrowheads="1"/>
          </p:cNvSpPr>
          <p:nvPr/>
        </p:nvSpPr>
        <p:spPr bwMode="auto">
          <a:xfrm>
            <a:off x="3962400" y="6491288"/>
            <a:ext cx="895350" cy="366712"/>
          </a:xfrm>
          <a:prstGeom prst="rect">
            <a:avLst/>
          </a:prstGeom>
          <a:noFill/>
          <a:ln w="9525">
            <a:noFill/>
            <a:miter lim="800000"/>
            <a:headEnd/>
            <a:tailEnd/>
          </a:ln>
        </p:spPr>
        <p:txBody>
          <a:bodyPr wrap="none">
            <a:spAutoFit/>
          </a:bodyPr>
          <a:lstStyle/>
          <a:p>
            <a:pPr algn="l"/>
            <a:r>
              <a:rPr lang="en-US" sz="1800" b="1">
                <a:solidFill>
                  <a:schemeClr val="tx1"/>
                </a:solidFill>
                <a:latin typeface="Arial" charset="0"/>
              </a:rPr>
              <a:t>Pastor</a:t>
            </a:r>
          </a:p>
        </p:txBody>
      </p:sp>
      <p:sp>
        <p:nvSpPr>
          <p:cNvPr id="10251" name="Text Box 14"/>
          <p:cNvSpPr txBox="1">
            <a:spLocks noChangeArrowheads="1"/>
          </p:cNvSpPr>
          <p:nvPr/>
        </p:nvSpPr>
        <p:spPr bwMode="auto">
          <a:xfrm>
            <a:off x="1752600" y="3810000"/>
            <a:ext cx="354013" cy="457200"/>
          </a:xfrm>
          <a:prstGeom prst="rect">
            <a:avLst/>
          </a:prstGeom>
          <a:noFill/>
          <a:ln w="9525">
            <a:noFill/>
            <a:miter lim="800000"/>
            <a:headEnd/>
            <a:tailEnd/>
          </a:ln>
        </p:spPr>
        <p:txBody>
          <a:bodyPr wrap="none">
            <a:spAutoFit/>
          </a:bodyPr>
          <a:lstStyle/>
          <a:p>
            <a:pPr algn="l"/>
            <a:r>
              <a:rPr lang="en-US" sz="2400" b="1">
                <a:solidFill>
                  <a:schemeClr val="tx1"/>
                </a:solidFill>
                <a:latin typeface="Arial" charset="0"/>
              </a:rPr>
              <a:t>3</a:t>
            </a:r>
          </a:p>
        </p:txBody>
      </p:sp>
      <p:sp>
        <p:nvSpPr>
          <p:cNvPr id="10252" name="AutoShape 15"/>
          <p:cNvSpPr>
            <a:spLocks noChangeArrowheads="1"/>
          </p:cNvSpPr>
          <p:nvPr/>
        </p:nvSpPr>
        <p:spPr bwMode="auto">
          <a:xfrm>
            <a:off x="3657600" y="3200400"/>
            <a:ext cx="1676400" cy="1600200"/>
          </a:xfrm>
          <a:prstGeom prst="diamond">
            <a:avLst/>
          </a:prstGeom>
          <a:solidFill>
            <a:srgbClr val="996600"/>
          </a:solidFill>
          <a:ln w="9525">
            <a:solidFill>
              <a:schemeClr val="tx1"/>
            </a:solidFill>
            <a:miter lim="800000"/>
            <a:headEnd/>
            <a:tailEnd/>
          </a:ln>
        </p:spPr>
        <p:txBody>
          <a:bodyPr wrap="none" anchor="ctr"/>
          <a:lstStyle/>
          <a:p>
            <a:r>
              <a:rPr lang="en-US" sz="1800" b="1">
                <a:solidFill>
                  <a:schemeClr val="bg1"/>
                </a:solidFill>
                <a:latin typeface="Arial" charset="0"/>
              </a:rPr>
              <a:t>Jesus</a:t>
            </a:r>
          </a:p>
          <a:p>
            <a:r>
              <a:rPr lang="en-US" sz="1800" b="1">
                <a:solidFill>
                  <a:schemeClr val="bg1"/>
                </a:solidFill>
                <a:latin typeface="Arial" charset="0"/>
              </a:rPr>
              <a:t>Christ</a:t>
            </a:r>
          </a:p>
        </p:txBody>
      </p:sp>
      <p:sp>
        <p:nvSpPr>
          <p:cNvPr id="10253" name="Line 16"/>
          <p:cNvSpPr>
            <a:spLocks noChangeShapeType="1"/>
          </p:cNvSpPr>
          <p:nvPr/>
        </p:nvSpPr>
        <p:spPr bwMode="auto">
          <a:xfrm>
            <a:off x="2209800" y="4038600"/>
            <a:ext cx="1524000" cy="0"/>
          </a:xfrm>
          <a:prstGeom prst="line">
            <a:avLst/>
          </a:prstGeom>
          <a:noFill/>
          <a:ln w="9525">
            <a:solidFill>
              <a:schemeClr val="bg1"/>
            </a:solidFill>
            <a:round/>
            <a:headEnd type="triangle" w="med" len="med"/>
            <a:tailEnd type="triangle" w="med" len="med"/>
          </a:ln>
        </p:spPr>
        <p:txBody>
          <a:bodyPr/>
          <a:lstStyle/>
          <a:p>
            <a:endParaRPr lang="en-US"/>
          </a:p>
        </p:txBody>
      </p:sp>
      <p:sp>
        <p:nvSpPr>
          <p:cNvPr id="10254" name="Line 17"/>
          <p:cNvSpPr>
            <a:spLocks noChangeShapeType="1"/>
          </p:cNvSpPr>
          <p:nvPr/>
        </p:nvSpPr>
        <p:spPr bwMode="auto">
          <a:xfrm flipV="1">
            <a:off x="5257800" y="4038600"/>
            <a:ext cx="1600200" cy="0"/>
          </a:xfrm>
          <a:prstGeom prst="line">
            <a:avLst/>
          </a:prstGeom>
          <a:noFill/>
          <a:ln w="9525">
            <a:solidFill>
              <a:schemeClr val="bg1"/>
            </a:solidFill>
            <a:round/>
            <a:headEnd type="triangle" w="med" len="med"/>
            <a:tailEnd type="triangle" w="med" len="med"/>
          </a:ln>
        </p:spPr>
        <p:txBody>
          <a:bodyPr/>
          <a:lstStyle/>
          <a:p>
            <a:endParaRPr lang="en-US"/>
          </a:p>
        </p:txBody>
      </p:sp>
      <p:sp>
        <p:nvSpPr>
          <p:cNvPr id="10255" name="Line 18"/>
          <p:cNvSpPr>
            <a:spLocks noChangeShapeType="1"/>
          </p:cNvSpPr>
          <p:nvPr/>
        </p:nvSpPr>
        <p:spPr bwMode="auto">
          <a:xfrm rot="5400000">
            <a:off x="4000500" y="5219700"/>
            <a:ext cx="990600" cy="0"/>
          </a:xfrm>
          <a:prstGeom prst="line">
            <a:avLst/>
          </a:prstGeom>
          <a:noFill/>
          <a:ln w="9525">
            <a:solidFill>
              <a:schemeClr val="bg1"/>
            </a:solidFill>
            <a:round/>
            <a:headEnd type="triangle" w="med" len="med"/>
            <a:tailEnd type="triangle" w="med" len="med"/>
          </a:ln>
        </p:spPr>
        <p:txBody>
          <a:bodyPr/>
          <a:lstStyle/>
          <a:p>
            <a:endParaRPr lang="en-US"/>
          </a:p>
        </p:txBody>
      </p:sp>
      <p:sp>
        <p:nvSpPr>
          <p:cNvPr id="10256" name="Line 19"/>
          <p:cNvSpPr>
            <a:spLocks noChangeShapeType="1"/>
          </p:cNvSpPr>
          <p:nvPr/>
        </p:nvSpPr>
        <p:spPr bwMode="auto">
          <a:xfrm rot="5429981" flipH="1">
            <a:off x="3963193" y="2818607"/>
            <a:ext cx="1065213" cy="0"/>
          </a:xfrm>
          <a:prstGeom prst="line">
            <a:avLst/>
          </a:prstGeom>
          <a:noFill/>
          <a:ln w="9525">
            <a:solidFill>
              <a:schemeClr val="bg1"/>
            </a:solidFill>
            <a:round/>
            <a:headEnd type="triangle" w="med" len="med"/>
            <a:tailEnd type="triangle" w="med" len="med"/>
          </a:ln>
        </p:spPr>
        <p:txBody>
          <a:bodyPr/>
          <a:lstStyle/>
          <a:p>
            <a:endParaRPr lang="en-US"/>
          </a:p>
        </p:txBody>
      </p:sp>
      <p:sp>
        <p:nvSpPr>
          <p:cNvPr id="10257" name="Text Box 28"/>
          <p:cNvSpPr txBox="1">
            <a:spLocks noChangeArrowheads="1"/>
          </p:cNvSpPr>
          <p:nvPr/>
        </p:nvSpPr>
        <p:spPr bwMode="auto">
          <a:xfrm rot="-2248357">
            <a:off x="5318125" y="5264150"/>
            <a:ext cx="1911350" cy="366713"/>
          </a:xfrm>
          <a:prstGeom prst="rect">
            <a:avLst/>
          </a:prstGeom>
          <a:noFill/>
          <a:ln w="9525">
            <a:noFill/>
            <a:miter lim="800000"/>
            <a:headEnd/>
            <a:tailEnd/>
          </a:ln>
        </p:spPr>
        <p:txBody>
          <a:bodyPr wrap="none">
            <a:spAutoFit/>
          </a:bodyPr>
          <a:lstStyle/>
          <a:p>
            <a:pPr algn="l"/>
            <a:r>
              <a:rPr lang="en-US" sz="1800" b="1" i="1">
                <a:solidFill>
                  <a:srgbClr val="996600"/>
                </a:solidFill>
                <a:latin typeface="Arial" charset="0"/>
              </a:rPr>
              <a:t>Communication</a:t>
            </a:r>
          </a:p>
        </p:txBody>
      </p:sp>
      <p:sp>
        <p:nvSpPr>
          <p:cNvPr id="10258" name="Text Box 29"/>
          <p:cNvSpPr txBox="1">
            <a:spLocks noChangeArrowheads="1"/>
          </p:cNvSpPr>
          <p:nvPr/>
        </p:nvSpPr>
        <p:spPr bwMode="auto">
          <a:xfrm rot="2270100">
            <a:off x="5410200" y="2514600"/>
            <a:ext cx="2020888" cy="366713"/>
          </a:xfrm>
          <a:prstGeom prst="rect">
            <a:avLst/>
          </a:prstGeom>
          <a:noFill/>
          <a:ln w="9525">
            <a:noFill/>
            <a:miter lim="800000"/>
            <a:headEnd/>
            <a:tailEnd/>
          </a:ln>
        </p:spPr>
        <p:txBody>
          <a:bodyPr>
            <a:spAutoFit/>
          </a:bodyPr>
          <a:lstStyle/>
          <a:p>
            <a:pPr algn="r"/>
            <a:r>
              <a:rPr lang="en-US" sz="1800" b="1" i="1">
                <a:solidFill>
                  <a:srgbClr val="996600"/>
                </a:solidFill>
                <a:latin typeface="Arial" charset="0"/>
              </a:rPr>
              <a:t>Communication</a:t>
            </a:r>
          </a:p>
        </p:txBody>
      </p:sp>
      <p:sp>
        <p:nvSpPr>
          <p:cNvPr id="10259" name="Text Box 30"/>
          <p:cNvSpPr txBox="1">
            <a:spLocks noChangeArrowheads="1"/>
          </p:cNvSpPr>
          <p:nvPr/>
        </p:nvSpPr>
        <p:spPr bwMode="auto">
          <a:xfrm rot="-2194459">
            <a:off x="1387475" y="2794000"/>
            <a:ext cx="1911350" cy="366713"/>
          </a:xfrm>
          <a:prstGeom prst="rect">
            <a:avLst/>
          </a:prstGeom>
          <a:noFill/>
          <a:ln w="9525">
            <a:noFill/>
            <a:miter lim="800000"/>
            <a:headEnd/>
            <a:tailEnd/>
          </a:ln>
        </p:spPr>
        <p:txBody>
          <a:bodyPr wrap="none">
            <a:spAutoFit/>
          </a:bodyPr>
          <a:lstStyle/>
          <a:p>
            <a:pPr algn="l"/>
            <a:r>
              <a:rPr lang="en-US" sz="1800" b="1" i="1">
                <a:solidFill>
                  <a:srgbClr val="996600"/>
                </a:solidFill>
                <a:latin typeface="Arial" charset="0"/>
              </a:rPr>
              <a:t>Communication</a:t>
            </a:r>
          </a:p>
        </p:txBody>
      </p:sp>
      <p:sp>
        <p:nvSpPr>
          <p:cNvPr id="10260" name="Text Box 31"/>
          <p:cNvSpPr txBox="1">
            <a:spLocks noChangeArrowheads="1"/>
          </p:cNvSpPr>
          <p:nvPr/>
        </p:nvSpPr>
        <p:spPr bwMode="auto">
          <a:xfrm rot="2231830">
            <a:off x="1219200" y="5257800"/>
            <a:ext cx="3333750" cy="366713"/>
          </a:xfrm>
          <a:prstGeom prst="rect">
            <a:avLst/>
          </a:prstGeom>
          <a:noFill/>
          <a:ln w="9525">
            <a:noFill/>
            <a:miter lim="800000"/>
            <a:headEnd/>
            <a:tailEnd/>
          </a:ln>
        </p:spPr>
        <p:txBody>
          <a:bodyPr wrap="none">
            <a:spAutoFit/>
          </a:bodyPr>
          <a:lstStyle/>
          <a:p>
            <a:pPr algn="l"/>
            <a:r>
              <a:rPr lang="en-US" sz="1800" b="1" i="1">
                <a:solidFill>
                  <a:srgbClr val="996600"/>
                </a:solidFill>
                <a:latin typeface="Arial" charset="0"/>
              </a:rPr>
              <a:t>Communities are conquered </a:t>
            </a:r>
          </a:p>
        </p:txBody>
      </p:sp>
      <p:sp>
        <p:nvSpPr>
          <p:cNvPr id="10261" name="Line 32"/>
          <p:cNvSpPr>
            <a:spLocks noChangeShapeType="1"/>
          </p:cNvSpPr>
          <p:nvPr/>
        </p:nvSpPr>
        <p:spPr bwMode="auto">
          <a:xfrm flipV="1">
            <a:off x="5638800" y="4495800"/>
            <a:ext cx="2514600" cy="1905000"/>
          </a:xfrm>
          <a:prstGeom prst="line">
            <a:avLst/>
          </a:prstGeom>
          <a:noFill/>
          <a:ln w="9525">
            <a:solidFill>
              <a:schemeClr val="tx1"/>
            </a:solidFill>
            <a:round/>
            <a:headEnd/>
            <a:tailEnd type="triangle" w="med" len="med"/>
          </a:ln>
        </p:spPr>
        <p:txBody>
          <a:bodyPr/>
          <a:lstStyle/>
          <a:p>
            <a:endParaRPr lang="en-US"/>
          </a:p>
        </p:txBody>
      </p:sp>
      <p:sp>
        <p:nvSpPr>
          <p:cNvPr id="10262" name="Line 33"/>
          <p:cNvSpPr>
            <a:spLocks noChangeShapeType="1"/>
          </p:cNvSpPr>
          <p:nvPr/>
        </p:nvSpPr>
        <p:spPr bwMode="auto">
          <a:xfrm flipH="1" flipV="1">
            <a:off x="5410200" y="1524000"/>
            <a:ext cx="2667000" cy="1981200"/>
          </a:xfrm>
          <a:prstGeom prst="line">
            <a:avLst/>
          </a:prstGeom>
          <a:noFill/>
          <a:ln w="9525">
            <a:solidFill>
              <a:schemeClr val="tx1"/>
            </a:solidFill>
            <a:round/>
            <a:headEnd/>
            <a:tailEnd type="triangle" w="med" len="med"/>
          </a:ln>
        </p:spPr>
        <p:txBody>
          <a:bodyPr/>
          <a:lstStyle/>
          <a:p>
            <a:endParaRPr lang="en-US"/>
          </a:p>
        </p:txBody>
      </p:sp>
      <p:sp>
        <p:nvSpPr>
          <p:cNvPr id="10263" name="Line 34"/>
          <p:cNvSpPr>
            <a:spLocks noChangeShapeType="1"/>
          </p:cNvSpPr>
          <p:nvPr/>
        </p:nvSpPr>
        <p:spPr bwMode="auto">
          <a:xfrm>
            <a:off x="1295400" y="4495800"/>
            <a:ext cx="2438400" cy="1828800"/>
          </a:xfrm>
          <a:prstGeom prst="line">
            <a:avLst/>
          </a:prstGeom>
          <a:noFill/>
          <a:ln w="9525">
            <a:solidFill>
              <a:schemeClr val="tx1"/>
            </a:solidFill>
            <a:round/>
            <a:headEnd/>
            <a:tailEnd type="triangle" w="med" len="med"/>
          </a:ln>
        </p:spPr>
        <p:txBody>
          <a:bodyPr/>
          <a:lstStyle/>
          <a:p>
            <a:endParaRPr lang="en-US"/>
          </a:p>
        </p:txBody>
      </p:sp>
      <p:grpSp>
        <p:nvGrpSpPr>
          <p:cNvPr id="10264" name="Group 41"/>
          <p:cNvGrpSpPr>
            <a:grpSpLocks/>
          </p:cNvGrpSpPr>
          <p:nvPr/>
        </p:nvGrpSpPr>
        <p:grpSpPr bwMode="auto">
          <a:xfrm>
            <a:off x="990600" y="1752600"/>
            <a:ext cx="1524000" cy="914400"/>
            <a:chOff x="672" y="1008"/>
            <a:chExt cx="960" cy="576"/>
          </a:xfrm>
        </p:grpSpPr>
        <p:sp>
          <p:nvSpPr>
            <p:cNvPr id="10275" name="AutoShape 7"/>
            <p:cNvSpPr>
              <a:spLocks noChangeArrowheads="1"/>
            </p:cNvSpPr>
            <p:nvPr/>
          </p:nvSpPr>
          <p:spPr bwMode="auto">
            <a:xfrm rot="-937862">
              <a:off x="672" y="1008"/>
              <a:ext cx="960" cy="576"/>
            </a:xfrm>
            <a:prstGeom prst="cloudCallout">
              <a:avLst>
                <a:gd name="adj1" fmla="val -46250"/>
                <a:gd name="adj2" fmla="val 63370"/>
              </a:avLst>
            </a:prstGeom>
            <a:solidFill>
              <a:srgbClr val="FFFF00"/>
            </a:solidFill>
            <a:ln w="9525">
              <a:solidFill>
                <a:schemeClr val="tx1"/>
              </a:solidFill>
              <a:round/>
              <a:headEnd/>
              <a:tailEnd/>
            </a:ln>
          </p:spPr>
          <p:txBody>
            <a:bodyPr/>
            <a:lstStyle/>
            <a:p>
              <a:endParaRPr lang="en-US" sz="1800">
                <a:solidFill>
                  <a:schemeClr val="tx1"/>
                </a:solidFill>
                <a:latin typeface="Arial" charset="0"/>
              </a:endParaRPr>
            </a:p>
          </p:txBody>
        </p:sp>
        <p:sp>
          <p:nvSpPr>
            <p:cNvPr id="10276" name="Text Box 35"/>
            <p:cNvSpPr txBox="1">
              <a:spLocks noChangeArrowheads="1"/>
            </p:cNvSpPr>
            <p:nvPr/>
          </p:nvSpPr>
          <p:spPr bwMode="auto">
            <a:xfrm rot="-1969684">
              <a:off x="857" y="1070"/>
              <a:ext cx="548" cy="231"/>
            </a:xfrm>
            <a:prstGeom prst="rect">
              <a:avLst/>
            </a:prstGeom>
            <a:noFill/>
            <a:ln w="9525">
              <a:noFill/>
              <a:miter lim="800000"/>
              <a:headEnd/>
              <a:tailEnd/>
            </a:ln>
          </p:spPr>
          <p:txBody>
            <a:bodyPr wrap="none">
              <a:spAutoFit/>
            </a:bodyPr>
            <a:lstStyle/>
            <a:p>
              <a:r>
                <a:rPr lang="en-US" sz="1800" b="1">
                  <a:solidFill>
                    <a:srgbClr val="008000"/>
                  </a:solidFill>
                  <a:latin typeface="Arial" charset="0"/>
                </a:rPr>
                <a:t>Vision</a:t>
              </a:r>
            </a:p>
          </p:txBody>
        </p:sp>
      </p:grpSp>
      <p:sp>
        <p:nvSpPr>
          <p:cNvPr id="86055" name="Rectangle 39"/>
          <p:cNvSpPr>
            <a:spLocks noChangeArrowheads="1"/>
          </p:cNvSpPr>
          <p:nvPr/>
        </p:nvSpPr>
        <p:spPr bwMode="auto">
          <a:xfrm>
            <a:off x="381000" y="152400"/>
            <a:ext cx="8382000" cy="990600"/>
          </a:xfrm>
          <a:prstGeom prst="rect">
            <a:avLst/>
          </a:prstGeom>
          <a:gradFill rotWithShape="0">
            <a:gsLst>
              <a:gs pos="0">
                <a:srgbClr val="3366FF">
                  <a:gamma/>
                  <a:shade val="30196"/>
                  <a:invGamma/>
                </a:srgbClr>
              </a:gs>
              <a:gs pos="50000">
                <a:srgbClr val="3366FF"/>
              </a:gs>
              <a:gs pos="100000">
                <a:srgbClr val="3366FF">
                  <a:gamma/>
                  <a:shade val="30196"/>
                  <a:invGamma/>
                </a:srgbClr>
              </a:gs>
            </a:gsLst>
            <a:lin ang="5400000" scaled="1"/>
          </a:gradFill>
          <a:ln w="9525">
            <a:solidFill>
              <a:srgbClr val="FFFF00"/>
            </a:solidFill>
            <a:miter lim="800000"/>
            <a:headEnd/>
            <a:tailEnd/>
          </a:ln>
          <a:effectLst/>
        </p:spPr>
        <p:txBody>
          <a:bodyPr wrap="none" anchor="ctr"/>
          <a:lstStyle/>
          <a:p>
            <a:pPr>
              <a:lnSpc>
                <a:spcPct val="180000"/>
              </a:lnSpc>
              <a:defRPr/>
            </a:pPr>
            <a:r>
              <a:rPr lang="en-US" sz="3200">
                <a:solidFill>
                  <a:srgbClr val="FFFF00"/>
                </a:solidFill>
                <a:effectLst>
                  <a:outerShdw blurRad="38100" dist="38100" dir="2700000" algn="tl">
                    <a:srgbClr val="000000"/>
                  </a:outerShdw>
                </a:effectLst>
                <a:latin typeface="Arial" charset="0"/>
              </a:rPr>
              <a:t> </a:t>
            </a:r>
          </a:p>
          <a:p>
            <a:pPr>
              <a:lnSpc>
                <a:spcPct val="50000"/>
              </a:lnSpc>
              <a:defRPr/>
            </a:pPr>
            <a:endParaRPr lang="en-US" sz="3200" b="1" i="1">
              <a:solidFill>
                <a:srgbClr val="FFFF00"/>
              </a:solidFill>
              <a:effectLst>
                <a:outerShdw blurRad="38100" dist="38100" dir="2700000" algn="tl">
                  <a:srgbClr val="000000"/>
                </a:outerShdw>
              </a:effectLst>
              <a:latin typeface="Arial" charset="0"/>
            </a:endParaRPr>
          </a:p>
        </p:txBody>
      </p:sp>
      <p:sp>
        <p:nvSpPr>
          <p:cNvPr id="10266" name="Text Box 40"/>
          <p:cNvSpPr txBox="1">
            <a:spLocks noChangeArrowheads="1"/>
          </p:cNvSpPr>
          <p:nvPr/>
        </p:nvSpPr>
        <p:spPr bwMode="auto">
          <a:xfrm>
            <a:off x="1428750" y="152400"/>
            <a:ext cx="6089650" cy="944563"/>
          </a:xfrm>
          <a:prstGeom prst="rect">
            <a:avLst/>
          </a:prstGeom>
          <a:noFill/>
          <a:ln w="9525">
            <a:noFill/>
            <a:miter lim="800000"/>
            <a:headEnd/>
            <a:tailEnd/>
          </a:ln>
        </p:spPr>
        <p:txBody>
          <a:bodyPr wrap="none">
            <a:spAutoFit/>
          </a:bodyPr>
          <a:lstStyle/>
          <a:p>
            <a:r>
              <a:rPr lang="en-US" sz="3200" b="1">
                <a:solidFill>
                  <a:srgbClr val="FFFF00"/>
                </a:solidFill>
                <a:latin typeface="Arial" charset="0"/>
              </a:rPr>
              <a:t>Playing Field </a:t>
            </a:r>
          </a:p>
          <a:p>
            <a:r>
              <a:rPr lang="en-US" sz="2400" b="1" i="1">
                <a:solidFill>
                  <a:schemeClr val="bg1"/>
                </a:solidFill>
                <a:latin typeface="Arial" charset="0"/>
              </a:rPr>
              <a:t>  Hit a HOMERUN . . . Embrace the </a:t>
            </a:r>
            <a:r>
              <a:rPr lang="en-US" sz="2400" b="1" i="1" u="sng">
                <a:solidFill>
                  <a:schemeClr val="bg1"/>
                </a:solidFill>
                <a:latin typeface="Arial" charset="0"/>
              </a:rPr>
              <a:t>Vision</a:t>
            </a:r>
            <a:endParaRPr lang="en-US" sz="3200" b="1" i="1" u="sng">
              <a:solidFill>
                <a:schemeClr val="bg1"/>
              </a:solidFill>
              <a:latin typeface="Arial" charset="0"/>
            </a:endParaRPr>
          </a:p>
        </p:txBody>
      </p:sp>
      <p:sp>
        <p:nvSpPr>
          <p:cNvPr id="10267" name="Text Box 4"/>
          <p:cNvSpPr txBox="1">
            <a:spLocks noChangeArrowheads="1"/>
          </p:cNvSpPr>
          <p:nvPr/>
        </p:nvSpPr>
        <p:spPr bwMode="auto">
          <a:xfrm>
            <a:off x="-57150" y="3810000"/>
            <a:ext cx="1530350" cy="366713"/>
          </a:xfrm>
          <a:prstGeom prst="rect">
            <a:avLst/>
          </a:prstGeom>
          <a:noFill/>
          <a:ln w="9525">
            <a:noFill/>
            <a:miter lim="800000"/>
            <a:headEnd/>
            <a:tailEnd/>
          </a:ln>
        </p:spPr>
        <p:txBody>
          <a:bodyPr wrap="none">
            <a:spAutoFit/>
          </a:bodyPr>
          <a:lstStyle/>
          <a:p>
            <a:pPr algn="l"/>
            <a:r>
              <a:rPr lang="en-US" sz="1800" b="1">
                <a:solidFill>
                  <a:schemeClr val="tx1"/>
                </a:solidFill>
                <a:latin typeface="Arial" charset="0"/>
              </a:rPr>
              <a:t>Membership</a:t>
            </a:r>
          </a:p>
        </p:txBody>
      </p:sp>
      <p:grpSp>
        <p:nvGrpSpPr>
          <p:cNvPr id="10268" name="Group 46"/>
          <p:cNvGrpSpPr>
            <a:grpSpLocks/>
          </p:cNvGrpSpPr>
          <p:nvPr/>
        </p:nvGrpSpPr>
        <p:grpSpPr bwMode="auto">
          <a:xfrm>
            <a:off x="6553200" y="1676400"/>
            <a:ext cx="1600200" cy="838200"/>
            <a:chOff x="4176" y="1152"/>
            <a:chExt cx="1008" cy="528"/>
          </a:xfrm>
        </p:grpSpPr>
        <p:sp>
          <p:nvSpPr>
            <p:cNvPr id="10273" name="AutoShape 45"/>
            <p:cNvSpPr>
              <a:spLocks noChangeArrowheads="1"/>
            </p:cNvSpPr>
            <p:nvPr/>
          </p:nvSpPr>
          <p:spPr bwMode="auto">
            <a:xfrm rot="1983642">
              <a:off x="4176" y="1152"/>
              <a:ext cx="1008" cy="528"/>
            </a:xfrm>
            <a:prstGeom prst="cloudCallout">
              <a:avLst>
                <a:gd name="adj1" fmla="val 60514"/>
                <a:gd name="adj2" fmla="val 50949"/>
              </a:avLst>
            </a:prstGeom>
            <a:solidFill>
              <a:srgbClr val="FFFF00"/>
            </a:solidFill>
            <a:ln w="9525">
              <a:solidFill>
                <a:schemeClr val="tx1"/>
              </a:solidFill>
              <a:round/>
              <a:headEnd/>
              <a:tailEnd/>
            </a:ln>
          </p:spPr>
          <p:txBody>
            <a:bodyPr/>
            <a:lstStyle/>
            <a:p>
              <a:endParaRPr lang="en-US" sz="3200">
                <a:solidFill>
                  <a:schemeClr val="tx1"/>
                </a:solidFill>
                <a:latin typeface="Arial Rounded MT Bold" pitchFamily="34" charset="0"/>
              </a:endParaRPr>
            </a:p>
          </p:txBody>
        </p:sp>
        <p:sp>
          <p:nvSpPr>
            <p:cNvPr id="10274" name="Text Box 44"/>
            <p:cNvSpPr txBox="1">
              <a:spLocks noChangeArrowheads="1"/>
            </p:cNvSpPr>
            <p:nvPr/>
          </p:nvSpPr>
          <p:spPr bwMode="auto">
            <a:xfrm rot="2141218">
              <a:off x="4371" y="1244"/>
              <a:ext cx="739" cy="231"/>
            </a:xfrm>
            <a:prstGeom prst="rect">
              <a:avLst/>
            </a:prstGeom>
            <a:noFill/>
            <a:ln w="9525">
              <a:noFill/>
              <a:miter lim="800000"/>
              <a:headEnd/>
              <a:tailEnd/>
            </a:ln>
          </p:spPr>
          <p:txBody>
            <a:bodyPr>
              <a:spAutoFit/>
            </a:bodyPr>
            <a:lstStyle/>
            <a:p>
              <a:r>
                <a:rPr lang="en-US" sz="1800" b="1">
                  <a:solidFill>
                    <a:srgbClr val="008000"/>
                  </a:solidFill>
                  <a:latin typeface="Arial" charset="0"/>
                </a:rPr>
                <a:t>Vision</a:t>
              </a:r>
            </a:p>
          </p:txBody>
        </p:sp>
      </p:grpSp>
      <p:sp>
        <p:nvSpPr>
          <p:cNvPr id="10269" name="AutoShape 47"/>
          <p:cNvSpPr>
            <a:spLocks noChangeArrowheads="1"/>
          </p:cNvSpPr>
          <p:nvPr/>
        </p:nvSpPr>
        <p:spPr bwMode="auto">
          <a:xfrm>
            <a:off x="457200" y="5638800"/>
            <a:ext cx="1828800" cy="914400"/>
          </a:xfrm>
          <a:prstGeom prst="wedgeRoundRectCallout">
            <a:avLst>
              <a:gd name="adj1" fmla="val 110505"/>
              <a:gd name="adj2" fmla="val 46181"/>
              <a:gd name="adj3" fmla="val 16667"/>
            </a:avLst>
          </a:prstGeom>
          <a:solidFill>
            <a:schemeClr val="accent2"/>
          </a:solidFill>
          <a:ln w="9525">
            <a:solidFill>
              <a:schemeClr val="tx1"/>
            </a:solidFill>
            <a:miter lim="800000"/>
            <a:headEnd/>
            <a:tailEnd/>
          </a:ln>
        </p:spPr>
        <p:txBody>
          <a:bodyPr/>
          <a:lstStyle/>
          <a:p>
            <a:endParaRPr lang="en-US" sz="3200">
              <a:solidFill>
                <a:schemeClr val="tx1"/>
              </a:solidFill>
              <a:latin typeface="Arial Rounded MT Bold" pitchFamily="34" charset="0"/>
            </a:endParaRPr>
          </a:p>
        </p:txBody>
      </p:sp>
      <p:sp>
        <p:nvSpPr>
          <p:cNvPr id="10270" name="Text Box 50"/>
          <p:cNvSpPr txBox="1">
            <a:spLocks noChangeArrowheads="1"/>
          </p:cNvSpPr>
          <p:nvPr/>
        </p:nvSpPr>
        <p:spPr bwMode="auto">
          <a:xfrm>
            <a:off x="568325" y="5683250"/>
            <a:ext cx="1614488" cy="793750"/>
          </a:xfrm>
          <a:prstGeom prst="rect">
            <a:avLst/>
          </a:prstGeom>
          <a:noFill/>
          <a:ln w="9525">
            <a:noFill/>
            <a:miter lim="800000"/>
            <a:headEnd/>
            <a:tailEnd/>
          </a:ln>
        </p:spPr>
        <p:txBody>
          <a:bodyPr wrap="none">
            <a:spAutoFit/>
          </a:bodyPr>
          <a:lstStyle/>
          <a:p>
            <a:r>
              <a:rPr lang="en-US" sz="2000">
                <a:solidFill>
                  <a:schemeClr val="bg1"/>
                </a:solidFill>
                <a:latin typeface="Arial Rounded MT Bold" pitchFamily="34" charset="0"/>
              </a:rPr>
              <a:t>HOMERUN!</a:t>
            </a:r>
          </a:p>
          <a:p>
            <a:endParaRPr lang="en-US" sz="1000">
              <a:solidFill>
                <a:schemeClr val="bg1"/>
              </a:solidFill>
              <a:latin typeface="Arial Rounded MT Bold" pitchFamily="34" charset="0"/>
            </a:endParaRPr>
          </a:p>
          <a:p>
            <a:endParaRPr lang="en-US" sz="1600">
              <a:solidFill>
                <a:schemeClr val="bg1"/>
              </a:solidFill>
              <a:latin typeface="Arial Rounded MT Bold" pitchFamily="34" charset="0"/>
            </a:endParaRPr>
          </a:p>
        </p:txBody>
      </p:sp>
      <p:sp>
        <p:nvSpPr>
          <p:cNvPr id="10271" name="AutoShape 51"/>
          <p:cNvSpPr>
            <a:spLocks noChangeArrowheads="1"/>
          </p:cNvSpPr>
          <p:nvPr/>
        </p:nvSpPr>
        <p:spPr bwMode="auto">
          <a:xfrm>
            <a:off x="6781800" y="5562600"/>
            <a:ext cx="1752600" cy="914400"/>
          </a:xfrm>
          <a:prstGeom prst="wedgeRoundRectCallout">
            <a:avLst>
              <a:gd name="adj1" fmla="val -110870"/>
              <a:gd name="adj2" fmla="val 57120"/>
              <a:gd name="adj3" fmla="val 16667"/>
            </a:avLst>
          </a:prstGeom>
          <a:solidFill>
            <a:srgbClr val="969696"/>
          </a:solidFill>
          <a:ln w="9525">
            <a:solidFill>
              <a:schemeClr val="tx1"/>
            </a:solidFill>
            <a:miter lim="800000"/>
            <a:headEnd/>
            <a:tailEnd/>
          </a:ln>
        </p:spPr>
        <p:txBody>
          <a:bodyPr/>
          <a:lstStyle/>
          <a:p>
            <a:endParaRPr lang="en-US" sz="1800">
              <a:solidFill>
                <a:schemeClr val="tx1"/>
              </a:solidFill>
              <a:latin typeface="Arial" charset="0"/>
            </a:endParaRPr>
          </a:p>
        </p:txBody>
      </p:sp>
      <p:sp>
        <p:nvSpPr>
          <p:cNvPr id="10272" name="Text Box 52"/>
          <p:cNvSpPr txBox="1">
            <a:spLocks noChangeArrowheads="1"/>
          </p:cNvSpPr>
          <p:nvPr/>
        </p:nvSpPr>
        <p:spPr bwMode="auto">
          <a:xfrm>
            <a:off x="7118350" y="5561013"/>
            <a:ext cx="1174750" cy="915987"/>
          </a:xfrm>
          <a:prstGeom prst="rect">
            <a:avLst/>
          </a:prstGeom>
          <a:noFill/>
          <a:ln w="9525">
            <a:noFill/>
            <a:miter lim="800000"/>
            <a:headEnd/>
            <a:tailEnd/>
          </a:ln>
        </p:spPr>
        <p:txBody>
          <a:bodyPr wrap="none">
            <a:spAutoFit/>
          </a:bodyPr>
          <a:lstStyle/>
          <a:p>
            <a:r>
              <a:rPr lang="en-US" sz="1800" b="1" i="1">
                <a:solidFill>
                  <a:schemeClr val="bg1"/>
                </a:solidFill>
                <a:latin typeface="Arial" charset="0"/>
              </a:rPr>
              <a:t>“The</a:t>
            </a:r>
          </a:p>
          <a:p>
            <a:r>
              <a:rPr lang="en-US" sz="1800" b="1" i="1">
                <a:solidFill>
                  <a:schemeClr val="bg1"/>
                </a:solidFill>
                <a:latin typeface="Arial" charset="0"/>
              </a:rPr>
              <a:t>Ball has</a:t>
            </a:r>
          </a:p>
          <a:p>
            <a:r>
              <a:rPr lang="en-US" sz="1800" b="1" i="1">
                <a:solidFill>
                  <a:schemeClr val="bg1"/>
                </a:solidFill>
                <a:latin typeface="Arial" charset="0"/>
              </a:rPr>
              <a:t>been hit”</a:t>
            </a:r>
          </a:p>
        </p:txBody>
      </p:sp>
    </p:spTree>
  </p:cSld>
  <p:clrMapOvr>
    <a:masterClrMapping/>
  </p:clrMapOvr>
  <p:transition advTm="1274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41325" y="1712913"/>
            <a:ext cx="438150" cy="366712"/>
          </a:xfrm>
          <a:prstGeom prst="rect">
            <a:avLst/>
          </a:prstGeom>
          <a:noFill/>
          <a:ln w="9525">
            <a:noFill/>
            <a:miter lim="800000"/>
            <a:headEnd/>
            <a:tailEnd/>
          </a:ln>
        </p:spPr>
        <p:txBody>
          <a:bodyPr wrap="none">
            <a:spAutoFit/>
          </a:bodyPr>
          <a:lstStyle/>
          <a:p>
            <a:pPr algn="l"/>
            <a:r>
              <a:rPr lang="en-US" sz="1800">
                <a:solidFill>
                  <a:schemeClr val="tx1"/>
                </a:solidFill>
                <a:latin typeface="Arial" charset="0"/>
              </a:rPr>
              <a:t>    </a:t>
            </a:r>
          </a:p>
        </p:txBody>
      </p:sp>
      <p:sp>
        <p:nvSpPr>
          <p:cNvPr id="11267" name="Text Box 4"/>
          <p:cNvSpPr txBox="1">
            <a:spLocks noChangeArrowheads="1"/>
          </p:cNvSpPr>
          <p:nvPr/>
        </p:nvSpPr>
        <p:spPr bwMode="auto">
          <a:xfrm>
            <a:off x="152400" y="1371600"/>
            <a:ext cx="8991600" cy="5016758"/>
          </a:xfrm>
          <a:prstGeom prst="rect">
            <a:avLst/>
          </a:prstGeom>
          <a:noFill/>
          <a:ln w="9525">
            <a:noFill/>
            <a:miter lim="800000"/>
            <a:headEnd/>
            <a:tailEnd/>
          </a:ln>
        </p:spPr>
        <p:txBody>
          <a:bodyPr wrap="square">
            <a:spAutoFit/>
          </a:bodyPr>
          <a:lstStyle/>
          <a:p>
            <a:pPr algn="l">
              <a:buClr>
                <a:schemeClr val="tx1"/>
              </a:buClr>
              <a:buFont typeface="Wingdings" pitchFamily="2" charset="2"/>
              <a:buChar char="Ø"/>
            </a:pPr>
            <a:r>
              <a:rPr lang="en-US" sz="2000" b="1" dirty="0">
                <a:solidFill>
                  <a:srgbClr val="3333CC"/>
                </a:solidFill>
                <a:latin typeface="Arial" charset="0"/>
              </a:rPr>
              <a:t> </a:t>
            </a:r>
            <a:r>
              <a:rPr lang="en-US" sz="2000" b="1" dirty="0" smtClean="0">
                <a:solidFill>
                  <a:srgbClr val="996600"/>
                </a:solidFill>
                <a:latin typeface="Arial" charset="0"/>
              </a:rPr>
              <a:t>Get Connected by </a:t>
            </a:r>
            <a:r>
              <a:rPr lang="en-US" sz="2000" b="1" dirty="0">
                <a:solidFill>
                  <a:srgbClr val="996600"/>
                </a:solidFill>
                <a:latin typeface="Arial" charset="0"/>
              </a:rPr>
              <a:t>Exalting the Savior - Worship</a:t>
            </a:r>
          </a:p>
          <a:p>
            <a:pPr algn="l">
              <a:buClr>
                <a:schemeClr val="tx1"/>
              </a:buClr>
              <a:buFont typeface="Wingdings" pitchFamily="2" charset="2"/>
              <a:buNone/>
            </a:pPr>
            <a:endParaRPr lang="en-US" sz="2000" b="1" dirty="0">
              <a:solidFill>
                <a:srgbClr val="996600"/>
              </a:solidFill>
              <a:latin typeface="Arial" charset="0"/>
            </a:endParaRPr>
          </a:p>
          <a:p>
            <a:pPr algn="l">
              <a:buClr>
                <a:schemeClr val="tx1"/>
              </a:buClr>
              <a:buFont typeface="Wingdings" pitchFamily="2" charset="2"/>
              <a:buChar char="Ø"/>
            </a:pPr>
            <a:r>
              <a:rPr lang="en-US" sz="2000" b="1" dirty="0">
                <a:solidFill>
                  <a:srgbClr val="3333CC"/>
                </a:solidFill>
                <a:latin typeface="Arial" charset="0"/>
              </a:rPr>
              <a:t> </a:t>
            </a:r>
            <a:r>
              <a:rPr lang="en-US" sz="2000" b="1" dirty="0" smtClean="0">
                <a:solidFill>
                  <a:schemeClr val="hlink"/>
                </a:solidFill>
                <a:latin typeface="Arial" charset="0"/>
              </a:rPr>
              <a:t>Get Connected by </a:t>
            </a:r>
            <a:r>
              <a:rPr lang="en-US" sz="2000" b="1" dirty="0">
                <a:solidFill>
                  <a:schemeClr val="hlink"/>
                </a:solidFill>
                <a:latin typeface="Arial" charset="0"/>
              </a:rPr>
              <a:t>Empowering the </a:t>
            </a:r>
            <a:r>
              <a:rPr lang="en-US" sz="2000" b="1" dirty="0" smtClean="0">
                <a:solidFill>
                  <a:schemeClr val="hlink"/>
                </a:solidFill>
                <a:latin typeface="Arial" charset="0"/>
              </a:rPr>
              <a:t>Saints - Discipleship</a:t>
            </a:r>
            <a:endParaRPr lang="en-US" sz="2000" b="1" dirty="0">
              <a:solidFill>
                <a:schemeClr val="hlink"/>
              </a:solidFill>
              <a:latin typeface="Arial" charset="0"/>
            </a:endParaRPr>
          </a:p>
          <a:p>
            <a:pPr algn="l">
              <a:buClr>
                <a:schemeClr val="tx1"/>
              </a:buClr>
              <a:buFont typeface="Wingdings" pitchFamily="2" charset="2"/>
              <a:buNone/>
            </a:pPr>
            <a:endParaRPr lang="en-US" sz="2000" b="1" dirty="0">
              <a:solidFill>
                <a:schemeClr val="tx1"/>
              </a:solidFill>
              <a:latin typeface="Arial" charset="0"/>
            </a:endParaRPr>
          </a:p>
          <a:p>
            <a:pPr algn="l">
              <a:buClr>
                <a:schemeClr val="tx1"/>
              </a:buClr>
              <a:buFont typeface="Wingdings" pitchFamily="2" charset="2"/>
              <a:buChar char="Ø"/>
            </a:pPr>
            <a:r>
              <a:rPr lang="en-US" sz="2000" b="1" dirty="0">
                <a:solidFill>
                  <a:srgbClr val="3333CC"/>
                </a:solidFill>
                <a:latin typeface="Arial" charset="0"/>
              </a:rPr>
              <a:t>  </a:t>
            </a:r>
            <a:r>
              <a:rPr lang="en-US" sz="2000" b="1" dirty="0" smtClean="0">
                <a:solidFill>
                  <a:srgbClr val="990033"/>
                </a:solidFill>
                <a:latin typeface="Arial" charset="0"/>
              </a:rPr>
              <a:t>Get Connected by Evangelizing </a:t>
            </a:r>
            <a:r>
              <a:rPr lang="en-US" sz="2000" b="1" dirty="0">
                <a:solidFill>
                  <a:srgbClr val="990033"/>
                </a:solidFill>
                <a:latin typeface="Arial" charset="0"/>
              </a:rPr>
              <a:t>the </a:t>
            </a:r>
            <a:r>
              <a:rPr lang="en-US" sz="2000" b="1" dirty="0" smtClean="0">
                <a:solidFill>
                  <a:srgbClr val="990033"/>
                </a:solidFill>
                <a:latin typeface="Arial" charset="0"/>
              </a:rPr>
              <a:t>Sinner - Evangelism</a:t>
            </a:r>
            <a:endParaRPr lang="en-US" sz="2000" b="1" dirty="0">
              <a:solidFill>
                <a:srgbClr val="990033"/>
              </a:solidFill>
              <a:latin typeface="Arial" charset="0"/>
            </a:endParaRPr>
          </a:p>
          <a:p>
            <a:pPr algn="l">
              <a:buClr>
                <a:schemeClr val="tx1"/>
              </a:buClr>
              <a:buFont typeface="Wingdings" pitchFamily="2" charset="2"/>
              <a:buChar char="Ø"/>
            </a:pPr>
            <a:endParaRPr lang="en-US" sz="2000" b="1" dirty="0">
              <a:solidFill>
                <a:srgbClr val="996600"/>
              </a:solidFill>
              <a:latin typeface="Arial" charset="0"/>
            </a:endParaRPr>
          </a:p>
          <a:p>
            <a:pPr algn="l">
              <a:buClr>
                <a:schemeClr val="tx1"/>
              </a:buClr>
              <a:buFont typeface="Wingdings" pitchFamily="2" charset="2"/>
              <a:buChar char="Ø"/>
            </a:pPr>
            <a:r>
              <a:rPr lang="en-US" sz="2000" b="1" dirty="0">
                <a:solidFill>
                  <a:srgbClr val="000080"/>
                </a:solidFill>
                <a:latin typeface="Arial" charset="0"/>
              </a:rPr>
              <a:t>  </a:t>
            </a:r>
            <a:r>
              <a:rPr lang="en-US" sz="2000" b="1" dirty="0" smtClean="0">
                <a:solidFill>
                  <a:srgbClr val="000080"/>
                </a:solidFill>
                <a:latin typeface="Arial" charset="0"/>
              </a:rPr>
              <a:t>Get Connected by </a:t>
            </a:r>
            <a:r>
              <a:rPr lang="en-US" sz="2000" b="1" dirty="0">
                <a:solidFill>
                  <a:srgbClr val="000080"/>
                </a:solidFill>
                <a:latin typeface="Arial" charset="0"/>
              </a:rPr>
              <a:t>Embracing the Saints - Fellowship</a:t>
            </a:r>
          </a:p>
          <a:p>
            <a:pPr algn="l">
              <a:buClr>
                <a:schemeClr val="tx1"/>
              </a:buClr>
              <a:buFont typeface="Wingdings" pitchFamily="2" charset="2"/>
              <a:buChar char="Ø"/>
            </a:pPr>
            <a:endParaRPr lang="en-US" sz="2000" b="1" dirty="0">
              <a:solidFill>
                <a:srgbClr val="000080"/>
              </a:solidFill>
              <a:latin typeface="Arial" charset="0"/>
            </a:endParaRPr>
          </a:p>
          <a:p>
            <a:pPr algn="l">
              <a:buClr>
                <a:schemeClr val="tx1"/>
              </a:buClr>
              <a:buFont typeface="Wingdings" pitchFamily="2" charset="2"/>
              <a:buChar char="Ø"/>
            </a:pPr>
            <a:r>
              <a:rPr lang="en-US" sz="2000" b="1" dirty="0">
                <a:solidFill>
                  <a:srgbClr val="FF0000"/>
                </a:solidFill>
                <a:latin typeface="Arial" charset="0"/>
              </a:rPr>
              <a:t> </a:t>
            </a:r>
            <a:r>
              <a:rPr lang="en-US" sz="2000" b="1" dirty="0" smtClean="0">
                <a:solidFill>
                  <a:srgbClr val="FF0000"/>
                </a:solidFill>
                <a:latin typeface="Arial" charset="0"/>
              </a:rPr>
              <a:t>Get Connected by Empowering the </a:t>
            </a:r>
            <a:r>
              <a:rPr lang="en-US" sz="2000" b="1" dirty="0">
                <a:solidFill>
                  <a:srgbClr val="FF0000"/>
                </a:solidFill>
                <a:latin typeface="Arial" charset="0"/>
              </a:rPr>
              <a:t>Suffering </a:t>
            </a:r>
            <a:r>
              <a:rPr lang="en-US" sz="2000" b="1" dirty="0" smtClean="0">
                <a:solidFill>
                  <a:srgbClr val="FF0000"/>
                </a:solidFill>
                <a:latin typeface="Arial" charset="0"/>
              </a:rPr>
              <a:t>– Ministry</a:t>
            </a:r>
          </a:p>
          <a:p>
            <a:pPr algn="l">
              <a:buClr>
                <a:schemeClr val="tx1"/>
              </a:buClr>
            </a:pPr>
            <a:r>
              <a:rPr lang="en-US" sz="2000" b="1" dirty="0" smtClean="0">
                <a:solidFill>
                  <a:srgbClr val="FF0000"/>
                </a:solidFill>
                <a:latin typeface="Arial" charset="0"/>
              </a:rPr>
              <a:t>				</a:t>
            </a:r>
          </a:p>
          <a:p>
            <a:pPr algn="l">
              <a:buClr>
                <a:schemeClr val="tx1"/>
              </a:buClr>
            </a:pPr>
            <a:r>
              <a:rPr lang="en-US" sz="2000" b="1" dirty="0" smtClean="0">
                <a:solidFill>
                  <a:srgbClr val="FF0000"/>
                </a:solidFill>
                <a:latin typeface="Arial" charset="0"/>
              </a:rPr>
              <a:t>				</a:t>
            </a:r>
            <a:endParaRPr lang="en-US" sz="2000" b="1" dirty="0">
              <a:solidFill>
                <a:srgbClr val="FF0000"/>
              </a:solidFill>
              <a:latin typeface="Arial" charset="0"/>
            </a:endParaRPr>
          </a:p>
          <a:p>
            <a:pPr algn="l">
              <a:buClr>
                <a:schemeClr val="tx1"/>
              </a:buClr>
            </a:pPr>
            <a:endParaRPr lang="en-US" sz="2000" b="1" dirty="0">
              <a:solidFill>
                <a:srgbClr val="000080"/>
              </a:solidFill>
              <a:latin typeface="Arial" charset="0"/>
            </a:endParaRPr>
          </a:p>
          <a:p>
            <a:pPr algn="l">
              <a:buClr>
                <a:schemeClr val="tx1"/>
              </a:buClr>
              <a:buFont typeface="Wingdings" pitchFamily="2" charset="2"/>
              <a:buNone/>
            </a:pPr>
            <a:endParaRPr lang="en-US" sz="2000" b="1" dirty="0">
              <a:solidFill>
                <a:srgbClr val="000080"/>
              </a:solidFill>
              <a:latin typeface="Arial" charset="0"/>
            </a:endParaRPr>
          </a:p>
          <a:p>
            <a:pPr algn="l">
              <a:buClr>
                <a:schemeClr val="tx1"/>
              </a:buClr>
              <a:buFont typeface="Wingdings" pitchFamily="2" charset="2"/>
              <a:buNone/>
            </a:pPr>
            <a:endParaRPr lang="en-US" sz="2000" b="1" dirty="0">
              <a:solidFill>
                <a:srgbClr val="000080"/>
              </a:solidFill>
              <a:latin typeface="Arial" charset="0"/>
            </a:endParaRPr>
          </a:p>
          <a:p>
            <a:pPr algn="l">
              <a:buClr>
                <a:schemeClr val="tx1"/>
              </a:buClr>
              <a:buFont typeface="Wingdings" pitchFamily="2" charset="2"/>
              <a:buChar char="Ø"/>
            </a:pPr>
            <a:endParaRPr lang="en-US" sz="2000" b="1" dirty="0">
              <a:solidFill>
                <a:srgbClr val="996600"/>
              </a:solidFill>
              <a:latin typeface="Arial" charset="0"/>
            </a:endParaRPr>
          </a:p>
          <a:p>
            <a:pPr algn="l">
              <a:buClr>
                <a:schemeClr val="tx1"/>
              </a:buClr>
              <a:buFont typeface="Wingdings" pitchFamily="2" charset="2"/>
              <a:buChar char="Ø"/>
            </a:pPr>
            <a:endParaRPr lang="en-US" sz="2000" b="1" dirty="0">
              <a:solidFill>
                <a:srgbClr val="996600"/>
              </a:solidFill>
              <a:latin typeface="Arial" charset="0"/>
            </a:endParaRPr>
          </a:p>
        </p:txBody>
      </p:sp>
      <p:sp>
        <p:nvSpPr>
          <p:cNvPr id="11268" name="Text Box 7"/>
          <p:cNvSpPr txBox="1">
            <a:spLocks noChangeArrowheads="1"/>
          </p:cNvSpPr>
          <p:nvPr/>
        </p:nvSpPr>
        <p:spPr bwMode="auto">
          <a:xfrm>
            <a:off x="2133600" y="762000"/>
            <a:ext cx="5037982" cy="584775"/>
          </a:xfrm>
          <a:prstGeom prst="rect">
            <a:avLst/>
          </a:prstGeom>
          <a:noFill/>
          <a:ln w="9525">
            <a:noFill/>
            <a:miter lim="800000"/>
            <a:headEnd/>
            <a:tailEnd/>
          </a:ln>
        </p:spPr>
        <p:txBody>
          <a:bodyPr wrap="none">
            <a:spAutoFit/>
          </a:bodyPr>
          <a:lstStyle/>
          <a:p>
            <a:r>
              <a:rPr lang="en-US" sz="3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Step up to the plate…</a:t>
            </a:r>
            <a:endParaRPr lang="en-US"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17769" name="Rectangle 9"/>
          <p:cNvSpPr>
            <a:spLocks noChangeArrowheads="1"/>
          </p:cNvSpPr>
          <p:nvPr/>
        </p:nvSpPr>
        <p:spPr bwMode="auto">
          <a:xfrm>
            <a:off x="0" y="0"/>
            <a:ext cx="9144000" cy="685800"/>
          </a:xfrm>
          <a:prstGeom prst="rect">
            <a:avLst/>
          </a:prstGeom>
          <a:solidFill>
            <a:srgbClr val="777777"/>
          </a:solidFill>
          <a:ln w="9525">
            <a:solidFill>
              <a:schemeClr val="tx1"/>
            </a:solidFill>
            <a:miter lim="800000"/>
            <a:headEnd/>
            <a:tailEnd/>
          </a:ln>
          <a:effectLst/>
        </p:spPr>
        <p:txBody>
          <a:bodyPr wrap="none" anchor="ctr"/>
          <a:lstStyle/>
          <a:p>
            <a:pPr>
              <a:defRPr/>
            </a:pPr>
            <a:r>
              <a:rPr lang="en-US" sz="3200" b="1" dirty="0">
                <a:solidFill>
                  <a:schemeClr val="bg1"/>
                </a:solidFill>
                <a:effectLst>
                  <a:outerShdw blurRad="38100" dist="38100" dir="2700000" algn="tl">
                    <a:srgbClr val="000000"/>
                  </a:outerShdw>
                </a:effectLst>
              </a:rPr>
              <a:t>Embrace The Vision?</a:t>
            </a:r>
          </a:p>
        </p:txBody>
      </p:sp>
      <p:pic>
        <p:nvPicPr>
          <p:cNvPr id="6" name="Picture 5" descr="Pastor&amp;Men.jpg"/>
          <p:cNvPicPr>
            <a:picLocks noChangeAspect="1"/>
          </p:cNvPicPr>
          <p:nvPr/>
        </p:nvPicPr>
        <p:blipFill>
          <a:blip r:embed="rId3" cstate="print"/>
          <a:stretch>
            <a:fillRect/>
          </a:stretch>
        </p:blipFill>
        <p:spPr>
          <a:xfrm>
            <a:off x="2286000" y="4191000"/>
            <a:ext cx="4572000" cy="2514600"/>
          </a:xfrm>
          <a:prstGeom prst="rect">
            <a:avLst/>
          </a:prstGeom>
        </p:spPr>
      </p:pic>
    </p:spTree>
  </p:cSld>
  <p:clrMapOvr>
    <a:masterClrMapping/>
  </p:clrMapOvr>
  <p:transition advTm="1057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41325" y="1712913"/>
            <a:ext cx="438150" cy="366712"/>
          </a:xfrm>
          <a:prstGeom prst="rect">
            <a:avLst/>
          </a:prstGeom>
          <a:noFill/>
          <a:ln w="9525">
            <a:noFill/>
            <a:miter lim="800000"/>
            <a:headEnd/>
            <a:tailEnd/>
          </a:ln>
        </p:spPr>
        <p:txBody>
          <a:bodyPr wrap="none">
            <a:spAutoFit/>
          </a:bodyPr>
          <a:lstStyle/>
          <a:p>
            <a:pPr algn="l"/>
            <a:r>
              <a:rPr lang="en-US" sz="1800">
                <a:solidFill>
                  <a:schemeClr val="tx1"/>
                </a:solidFill>
                <a:latin typeface="Arial" charset="0"/>
              </a:rPr>
              <a:t>    </a:t>
            </a:r>
          </a:p>
        </p:txBody>
      </p:sp>
      <p:sp>
        <p:nvSpPr>
          <p:cNvPr id="4099" name="Text Box 4"/>
          <p:cNvSpPr txBox="1">
            <a:spLocks noChangeArrowheads="1"/>
          </p:cNvSpPr>
          <p:nvPr/>
        </p:nvSpPr>
        <p:spPr bwMode="auto">
          <a:xfrm>
            <a:off x="376238" y="4876800"/>
            <a:ext cx="2012950" cy="519113"/>
          </a:xfrm>
          <a:prstGeom prst="rect">
            <a:avLst/>
          </a:prstGeom>
          <a:noFill/>
          <a:ln w="9525">
            <a:noFill/>
            <a:miter lim="800000"/>
            <a:headEnd/>
            <a:tailEnd/>
          </a:ln>
        </p:spPr>
        <p:txBody>
          <a:bodyPr wrap="none">
            <a:spAutoFit/>
          </a:bodyPr>
          <a:lstStyle/>
          <a:p>
            <a:pPr algn="l"/>
            <a:r>
              <a:rPr lang="en-US" i="1">
                <a:solidFill>
                  <a:schemeClr val="tx1"/>
                </a:solidFill>
              </a:rPr>
              <a:t>		</a:t>
            </a:r>
          </a:p>
        </p:txBody>
      </p:sp>
      <p:sp>
        <p:nvSpPr>
          <p:cNvPr id="63493" name="Rectangle 5"/>
          <p:cNvSpPr>
            <a:spLocks noChangeArrowheads="1"/>
          </p:cNvSpPr>
          <p:nvPr/>
        </p:nvSpPr>
        <p:spPr bwMode="auto">
          <a:xfrm>
            <a:off x="533400" y="152400"/>
            <a:ext cx="8077200" cy="914400"/>
          </a:xfrm>
          <a:prstGeom prst="rect">
            <a:avLst/>
          </a:prstGeom>
          <a:solidFill>
            <a:srgbClr val="A50021"/>
          </a:solidFill>
          <a:ln w="9525">
            <a:solidFill>
              <a:schemeClr val="tx1"/>
            </a:solidFill>
            <a:miter lim="800000"/>
            <a:headEnd/>
            <a:tailEnd/>
          </a:ln>
          <a:effectLst/>
        </p:spPr>
        <p:txBody>
          <a:bodyPr wrap="none" anchor="ctr"/>
          <a:lstStyle/>
          <a:p>
            <a:pPr>
              <a:defRPr/>
            </a:pPr>
            <a:r>
              <a:rPr lang="en-US" sz="3600" b="1" dirty="0" smtClean="0">
                <a:solidFill>
                  <a:schemeClr val="tx1"/>
                </a:solidFill>
                <a:effectLst>
                  <a:outerShdw blurRad="38100" dist="38100" dir="2700000" algn="tl">
                    <a:srgbClr val="000000"/>
                  </a:outerShdw>
                </a:effectLst>
              </a:rPr>
              <a:t>I Got Connected  at FBC with…</a:t>
            </a:r>
            <a:endParaRPr lang="en-US" sz="3600" b="1" i="1" dirty="0">
              <a:solidFill>
                <a:schemeClr val="tx1"/>
              </a:solidFill>
              <a:effectLst>
                <a:outerShdw blurRad="38100" dist="38100" dir="2700000" algn="tl">
                  <a:srgbClr val="000000"/>
                </a:outerShdw>
              </a:effectLst>
            </a:endParaRPr>
          </a:p>
        </p:txBody>
      </p:sp>
      <p:sp>
        <p:nvSpPr>
          <p:cNvPr id="4101" name="AutoShape 18"/>
          <p:cNvSpPr>
            <a:spLocks noChangeArrowheads="1"/>
          </p:cNvSpPr>
          <p:nvPr/>
        </p:nvSpPr>
        <p:spPr bwMode="auto">
          <a:xfrm>
            <a:off x="0" y="990600"/>
            <a:ext cx="3276600" cy="2590800"/>
          </a:xfrm>
          <a:prstGeom prst="irregularSeal2">
            <a:avLst/>
          </a:prstGeom>
          <a:solidFill>
            <a:srgbClr val="008000"/>
          </a:solidFill>
          <a:ln w="9525">
            <a:solidFill>
              <a:srgbClr val="FFFF00"/>
            </a:solidFill>
            <a:miter lim="800000"/>
            <a:headEnd/>
            <a:tailEnd/>
          </a:ln>
        </p:spPr>
        <p:txBody>
          <a:bodyPr wrap="none" anchor="ctr"/>
          <a:lstStyle/>
          <a:p>
            <a:r>
              <a:rPr lang="en-US" dirty="0" smtClean="0">
                <a:solidFill>
                  <a:srgbClr val="FFFF00"/>
                </a:solidFill>
              </a:rPr>
              <a:t>Celebratory </a:t>
            </a:r>
          </a:p>
          <a:p>
            <a:r>
              <a:rPr lang="en-US" dirty="0" smtClean="0">
                <a:solidFill>
                  <a:srgbClr val="FFFF00"/>
                </a:solidFill>
              </a:rPr>
              <a:t>Worship</a:t>
            </a:r>
            <a:endParaRPr lang="en-US" dirty="0">
              <a:solidFill>
                <a:srgbClr val="FFFF00"/>
              </a:solidFill>
            </a:endParaRPr>
          </a:p>
        </p:txBody>
      </p:sp>
      <p:sp>
        <p:nvSpPr>
          <p:cNvPr id="4102" name="AutoShape 19"/>
          <p:cNvSpPr>
            <a:spLocks noChangeArrowheads="1"/>
          </p:cNvSpPr>
          <p:nvPr/>
        </p:nvSpPr>
        <p:spPr bwMode="auto">
          <a:xfrm>
            <a:off x="0" y="4343400"/>
            <a:ext cx="3200400" cy="2209800"/>
          </a:xfrm>
          <a:prstGeom prst="star16">
            <a:avLst>
              <a:gd name="adj" fmla="val 37500"/>
            </a:avLst>
          </a:prstGeom>
          <a:solidFill>
            <a:srgbClr val="FFFF00"/>
          </a:solidFill>
          <a:ln w="9525">
            <a:solidFill>
              <a:schemeClr val="tx1"/>
            </a:solidFill>
            <a:miter lim="800000"/>
            <a:headEnd/>
            <a:tailEnd/>
          </a:ln>
        </p:spPr>
        <p:txBody>
          <a:bodyPr wrap="none" anchor="ctr"/>
          <a:lstStyle/>
          <a:p>
            <a:r>
              <a:rPr lang="en-US" dirty="0" smtClean="0">
                <a:solidFill>
                  <a:schemeClr val="bg1"/>
                </a:solidFill>
              </a:rPr>
              <a:t>Community</a:t>
            </a:r>
          </a:p>
          <a:p>
            <a:r>
              <a:rPr lang="en-US" dirty="0" smtClean="0">
                <a:solidFill>
                  <a:schemeClr val="bg1"/>
                </a:solidFill>
              </a:rPr>
              <a:t>Evangelism</a:t>
            </a:r>
            <a:endParaRPr lang="en-US" dirty="0">
              <a:solidFill>
                <a:schemeClr val="bg1"/>
              </a:solidFill>
            </a:endParaRPr>
          </a:p>
        </p:txBody>
      </p:sp>
      <p:sp>
        <p:nvSpPr>
          <p:cNvPr id="4103" name="AutoShape 21"/>
          <p:cNvSpPr>
            <a:spLocks noChangeArrowheads="1"/>
          </p:cNvSpPr>
          <p:nvPr/>
        </p:nvSpPr>
        <p:spPr bwMode="auto">
          <a:xfrm>
            <a:off x="5410200" y="1295400"/>
            <a:ext cx="3581400" cy="2133600"/>
          </a:xfrm>
          <a:prstGeom prst="star24">
            <a:avLst>
              <a:gd name="adj" fmla="val 37500"/>
            </a:avLst>
          </a:prstGeom>
          <a:solidFill>
            <a:srgbClr val="FF0000"/>
          </a:solidFill>
          <a:ln w="9525">
            <a:solidFill>
              <a:schemeClr val="tx1"/>
            </a:solidFill>
            <a:miter lim="800000"/>
            <a:headEnd/>
            <a:tailEnd/>
          </a:ln>
        </p:spPr>
        <p:txBody>
          <a:bodyPr wrap="none" anchor="ctr"/>
          <a:lstStyle/>
          <a:p>
            <a:r>
              <a:rPr lang="en-US" dirty="0" smtClean="0">
                <a:solidFill>
                  <a:schemeClr val="bg1"/>
                </a:solidFill>
              </a:rPr>
              <a:t>Christ-Centered</a:t>
            </a:r>
          </a:p>
          <a:p>
            <a:r>
              <a:rPr lang="en-US" dirty="0" smtClean="0">
                <a:solidFill>
                  <a:schemeClr val="bg1"/>
                </a:solidFill>
              </a:rPr>
              <a:t>Discipleship</a:t>
            </a:r>
            <a:endParaRPr lang="en-US" dirty="0">
              <a:solidFill>
                <a:schemeClr val="bg1"/>
              </a:solidFill>
            </a:endParaRPr>
          </a:p>
        </p:txBody>
      </p:sp>
      <p:sp>
        <p:nvSpPr>
          <p:cNvPr id="4104" name="Line 27"/>
          <p:cNvSpPr>
            <a:spLocks noChangeShapeType="1"/>
          </p:cNvSpPr>
          <p:nvPr/>
        </p:nvSpPr>
        <p:spPr bwMode="auto">
          <a:xfrm>
            <a:off x="457200" y="6553200"/>
            <a:ext cx="7467600" cy="0"/>
          </a:xfrm>
          <a:prstGeom prst="line">
            <a:avLst/>
          </a:prstGeom>
          <a:noFill/>
          <a:ln w="76200" cmpd="tri">
            <a:solidFill>
              <a:srgbClr val="FFFF00"/>
            </a:solidFill>
            <a:round/>
            <a:headEnd/>
            <a:tailEnd/>
          </a:ln>
        </p:spPr>
        <p:txBody>
          <a:bodyPr/>
          <a:lstStyle/>
          <a:p>
            <a:endParaRPr lang="en-US"/>
          </a:p>
        </p:txBody>
      </p:sp>
      <p:sp>
        <p:nvSpPr>
          <p:cNvPr id="4105" name="AutoShape 20"/>
          <p:cNvSpPr>
            <a:spLocks noChangeAspect="1" noChangeArrowheads="1"/>
          </p:cNvSpPr>
          <p:nvPr/>
        </p:nvSpPr>
        <p:spPr bwMode="auto">
          <a:xfrm>
            <a:off x="5945188" y="3798887"/>
            <a:ext cx="3198812" cy="3059113"/>
          </a:xfrm>
          <a:prstGeom prst="irregularSeal1">
            <a:avLst/>
          </a:prstGeom>
          <a:solidFill>
            <a:srgbClr val="00B0F0"/>
          </a:solidFill>
          <a:ln w="9525">
            <a:solidFill>
              <a:schemeClr val="bg1"/>
            </a:solidFill>
            <a:miter lim="800000"/>
            <a:headEnd/>
            <a:tailEnd/>
          </a:ln>
        </p:spPr>
        <p:txBody>
          <a:bodyPr wrap="none" anchor="ctr"/>
          <a:lstStyle/>
          <a:p>
            <a:r>
              <a:rPr lang="en-US" dirty="0" smtClean="0">
                <a:solidFill>
                  <a:srgbClr val="000080"/>
                </a:solidFill>
              </a:rPr>
              <a:t>Compassionate</a:t>
            </a:r>
            <a:endParaRPr lang="en-US" dirty="0">
              <a:solidFill>
                <a:srgbClr val="000080"/>
              </a:solidFill>
            </a:endParaRPr>
          </a:p>
          <a:p>
            <a:r>
              <a:rPr lang="en-US" dirty="0" smtClean="0">
                <a:solidFill>
                  <a:srgbClr val="000080"/>
                </a:solidFill>
              </a:rPr>
              <a:t>Ministry</a:t>
            </a:r>
            <a:endParaRPr lang="en-US" dirty="0">
              <a:solidFill>
                <a:srgbClr val="000080"/>
              </a:solidFill>
            </a:endParaRPr>
          </a:p>
        </p:txBody>
      </p:sp>
      <p:sp>
        <p:nvSpPr>
          <p:cNvPr id="4107" name="WordArt 35"/>
          <p:cNvSpPr>
            <a:spLocks noChangeArrowheads="1" noChangeShapeType="1" noTextEdit="1"/>
          </p:cNvSpPr>
          <p:nvPr/>
        </p:nvSpPr>
        <p:spPr bwMode="auto">
          <a:xfrm>
            <a:off x="914400" y="3276600"/>
            <a:ext cx="6858000" cy="990600"/>
          </a:xfrm>
          <a:prstGeom prst="rect">
            <a:avLst/>
          </a:prstGeom>
        </p:spPr>
        <p:txBody>
          <a:bodyPr wrap="none" fromWordArt="1">
            <a:prstTxWarp prst="textPlain">
              <a:avLst>
                <a:gd name="adj" fmla="val 50000"/>
              </a:avLst>
            </a:prstTxWarp>
          </a:bodyPr>
          <a:lstStyle/>
          <a:p>
            <a:r>
              <a:rPr lang="en-US" sz="2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Get Connected</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4108" name="AutoShape 36"/>
          <p:cNvSpPr>
            <a:spLocks noChangeAspect="1" noChangeArrowheads="1"/>
          </p:cNvSpPr>
          <p:nvPr/>
        </p:nvSpPr>
        <p:spPr bwMode="auto">
          <a:xfrm>
            <a:off x="3124200" y="3950173"/>
            <a:ext cx="3124200" cy="2907827"/>
          </a:xfrm>
          <a:prstGeom prst="irregularSeal1">
            <a:avLst/>
          </a:prstGeom>
          <a:solidFill>
            <a:srgbClr val="993366"/>
          </a:solidFill>
          <a:ln w="9525">
            <a:solidFill>
              <a:srgbClr val="CC99FF"/>
            </a:solidFill>
            <a:miter lim="800000"/>
            <a:headEnd/>
            <a:tailEnd/>
          </a:ln>
        </p:spPr>
        <p:txBody>
          <a:bodyPr wrap="none" anchor="ctr"/>
          <a:lstStyle/>
          <a:p>
            <a:r>
              <a:rPr lang="en-US" dirty="0" smtClean="0">
                <a:solidFill>
                  <a:srgbClr val="FFFF00"/>
                </a:solidFill>
              </a:rPr>
              <a:t>Christian</a:t>
            </a:r>
            <a:endParaRPr lang="en-US" dirty="0">
              <a:solidFill>
                <a:srgbClr val="FFFF00"/>
              </a:solidFill>
            </a:endParaRPr>
          </a:p>
          <a:p>
            <a:r>
              <a:rPr lang="en-US" dirty="0" smtClean="0">
                <a:solidFill>
                  <a:srgbClr val="FFFF00"/>
                </a:solidFill>
              </a:rPr>
              <a:t>Fellowship</a:t>
            </a:r>
            <a:endParaRPr lang="en-US" dirty="0">
              <a:solidFill>
                <a:srgbClr val="FFFF00"/>
              </a:solidFill>
            </a:endParaRPr>
          </a:p>
        </p:txBody>
      </p:sp>
    </p:spTree>
  </p:cSld>
  <p:clrMapOvr>
    <a:masterClrMapping/>
  </p:clrMapOvr>
  <p:transition advTm="766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28600" y="2057400"/>
            <a:ext cx="8915400" cy="1066800"/>
          </a:xfrm>
          <a:prstGeom prst="rect">
            <a:avLst/>
          </a:prstGeom>
          <a:noFill/>
          <a:ln w="12700" cap="sq">
            <a:noFill/>
            <a:miter lim="800000"/>
            <a:headEnd type="none" w="sm" len="sm"/>
            <a:tailEnd type="none" w="sm" len="sm"/>
          </a:ln>
        </p:spPr>
        <p:txBody>
          <a:bodyPr>
            <a:spAutoFit/>
          </a:bodyPr>
          <a:lstStyle/>
          <a:p>
            <a:pPr algn="l" eaLnBrk="0" hangingPunct="0">
              <a:buSzPct val="110000"/>
              <a:buFont typeface="Monotype Sorts" pitchFamily="2" charset="2"/>
              <a:buNone/>
            </a:pPr>
            <a:endParaRPr lang="en-US" sz="3200" b="1">
              <a:solidFill>
                <a:schemeClr val="tx1"/>
              </a:solidFill>
              <a:latin typeface="Garamond" pitchFamily="18" charset="0"/>
            </a:endParaRPr>
          </a:p>
          <a:p>
            <a:pPr algn="l" eaLnBrk="0" hangingPunct="0">
              <a:buSzPct val="110000"/>
              <a:buFont typeface="Monotype Sorts" pitchFamily="2" charset="2"/>
              <a:buChar char="v"/>
            </a:pPr>
            <a:endParaRPr lang="en-US" sz="3200" b="1">
              <a:solidFill>
                <a:schemeClr val="tx1"/>
              </a:solidFill>
              <a:latin typeface="Garamond" pitchFamily="18" charset="0"/>
            </a:endParaRPr>
          </a:p>
        </p:txBody>
      </p:sp>
      <p:sp>
        <p:nvSpPr>
          <p:cNvPr id="1028" name="Text Box 4"/>
          <p:cNvSpPr txBox="1">
            <a:spLocks noChangeArrowheads="1"/>
          </p:cNvSpPr>
          <p:nvPr/>
        </p:nvSpPr>
        <p:spPr bwMode="auto">
          <a:xfrm>
            <a:off x="0" y="2057400"/>
            <a:ext cx="2438400" cy="1908175"/>
          </a:xfrm>
          <a:prstGeom prst="rect">
            <a:avLst/>
          </a:prstGeom>
          <a:noFill/>
          <a:ln w="9525">
            <a:noFill/>
            <a:miter lim="800000"/>
            <a:headEnd/>
            <a:tailEnd/>
          </a:ln>
        </p:spPr>
        <p:txBody>
          <a:bodyPr>
            <a:spAutoFit/>
          </a:bodyPr>
          <a:lstStyle/>
          <a:p>
            <a:pPr algn="l" eaLnBrk="0" hangingPunct="0">
              <a:spcBef>
                <a:spcPct val="50000"/>
              </a:spcBef>
            </a:pPr>
            <a:r>
              <a:rPr lang="en-US" sz="2300" b="1">
                <a:solidFill>
                  <a:schemeClr val="tx1"/>
                </a:solidFill>
                <a:latin typeface="Garamond" pitchFamily="18" charset="0"/>
              </a:rPr>
              <a:t>“I can do all things through Christ who strengthens me.”</a:t>
            </a:r>
          </a:p>
          <a:p>
            <a:pPr algn="l" eaLnBrk="0" hangingPunct="0">
              <a:spcBef>
                <a:spcPct val="50000"/>
              </a:spcBef>
            </a:pPr>
            <a:r>
              <a:rPr lang="en-US" sz="1200" b="1">
                <a:solidFill>
                  <a:schemeClr val="tx1"/>
                </a:solidFill>
                <a:latin typeface="Garamond" pitchFamily="18" charset="0"/>
              </a:rPr>
              <a:t>     </a:t>
            </a:r>
            <a:r>
              <a:rPr lang="en-US" sz="1800" b="1">
                <a:solidFill>
                  <a:schemeClr val="tx1"/>
                </a:solidFill>
                <a:latin typeface="Garamond" pitchFamily="18" charset="0"/>
              </a:rPr>
              <a:t>Philippians 4:13</a:t>
            </a:r>
            <a:r>
              <a:rPr lang="en-US" sz="1500">
                <a:solidFill>
                  <a:schemeClr val="tx1"/>
                </a:solidFill>
                <a:latin typeface="Garamond" pitchFamily="18" charset="0"/>
              </a:rPr>
              <a:t>                </a:t>
            </a:r>
          </a:p>
        </p:txBody>
      </p:sp>
      <p:sp>
        <p:nvSpPr>
          <p:cNvPr id="65541" name="Rectangle 5"/>
          <p:cNvSpPr>
            <a:spLocks noChangeArrowheads="1"/>
          </p:cNvSpPr>
          <p:nvPr/>
        </p:nvSpPr>
        <p:spPr bwMode="auto">
          <a:xfrm>
            <a:off x="0" y="0"/>
            <a:ext cx="9144000" cy="914400"/>
          </a:xfrm>
          <a:prstGeom prst="rect">
            <a:avLst/>
          </a:prstGeom>
          <a:solidFill>
            <a:schemeClr val="accent4">
              <a:lumMod val="85000"/>
              <a:lumOff val="15000"/>
            </a:schemeClr>
          </a:solidFill>
          <a:ln w="9525">
            <a:solidFill>
              <a:schemeClr val="tx1"/>
            </a:solidFill>
            <a:miter lim="800000"/>
            <a:headEnd/>
            <a:tailEnd/>
          </a:ln>
          <a:effectLst/>
        </p:spPr>
        <p:txBody>
          <a:bodyPr wrap="none" anchor="ctr"/>
          <a:lstStyle/>
          <a:p>
            <a:pPr>
              <a:defRPr/>
            </a:pPr>
            <a:r>
              <a:rPr lang="en-US" sz="3200" dirty="0">
                <a:solidFill>
                  <a:srgbClr val="FFFF00"/>
                </a:solidFill>
              </a:rPr>
              <a:t> </a:t>
            </a:r>
          </a:p>
          <a:p>
            <a:pPr>
              <a:lnSpc>
                <a:spcPct val="50000"/>
              </a:lnSpc>
              <a:defRPr/>
            </a:pPr>
            <a:r>
              <a:rPr lang="en-US" sz="3200" b="1" dirty="0">
                <a:solidFill>
                  <a:srgbClr val="C00000"/>
                </a:solidFill>
                <a:effectLst>
                  <a:outerShdw blurRad="38100" dist="38100" dir="2700000" algn="tl">
                    <a:srgbClr val="000000"/>
                  </a:outerShdw>
                </a:effectLst>
              </a:rPr>
              <a:t>First Baptist Church </a:t>
            </a:r>
          </a:p>
          <a:p>
            <a:pPr>
              <a:lnSpc>
                <a:spcPct val="90000"/>
              </a:lnSpc>
              <a:defRPr/>
            </a:pPr>
            <a:r>
              <a:rPr lang="en-US" b="1" dirty="0">
                <a:solidFill>
                  <a:srgbClr val="C00000"/>
                </a:solidFill>
                <a:effectLst>
                  <a:outerShdw blurRad="38100" dist="38100" dir="2700000" algn="tl">
                    <a:srgbClr val="000000"/>
                  </a:outerShdw>
                </a:effectLst>
              </a:rPr>
              <a:t>Conquering Communities for Christ</a:t>
            </a:r>
            <a:r>
              <a:rPr lang="en-US" sz="2400" b="1" dirty="0">
                <a:solidFill>
                  <a:srgbClr val="C00000"/>
                </a:solidFill>
                <a:effectLst>
                  <a:outerShdw blurRad="38100" dist="38100" dir="2700000" algn="tl">
                    <a:srgbClr val="000000"/>
                  </a:outerShdw>
                </a:effectLst>
                <a:latin typeface="Arial" charset="0"/>
              </a:rPr>
              <a:t> </a:t>
            </a:r>
            <a:endParaRPr lang="en-US" sz="2400" b="1" dirty="0">
              <a:solidFill>
                <a:srgbClr val="C00000"/>
              </a:solidFill>
              <a:latin typeface="Arial" charset="0"/>
            </a:endParaRPr>
          </a:p>
          <a:p>
            <a:pPr>
              <a:defRPr/>
            </a:pPr>
            <a:endParaRPr lang="en-US" sz="2400" b="1" i="1" dirty="0">
              <a:solidFill>
                <a:srgbClr val="FFFF00"/>
              </a:solidFill>
              <a:latin typeface="Arial" charset="0"/>
            </a:endParaRPr>
          </a:p>
        </p:txBody>
      </p:sp>
      <p:pic>
        <p:nvPicPr>
          <p:cNvPr id="6" name="Picture 5" descr="DSC01864.JPG"/>
          <p:cNvPicPr>
            <a:picLocks noChangeAspect="1"/>
          </p:cNvPicPr>
          <p:nvPr/>
        </p:nvPicPr>
        <p:blipFill>
          <a:blip r:embed="rId3" cstate="print"/>
          <a:stretch>
            <a:fillRect/>
          </a:stretch>
        </p:blipFill>
        <p:spPr>
          <a:xfrm>
            <a:off x="2362200" y="1066800"/>
            <a:ext cx="6553200" cy="5562599"/>
          </a:xfrm>
          <a:prstGeom prst="rect">
            <a:avLst/>
          </a:prstGeom>
        </p:spPr>
      </p:pic>
    </p:spTree>
  </p:cSld>
  <p:clrMapOvr>
    <a:masterClrMapping/>
  </p:clrMapOvr>
  <p:transition advClick="0" advTm="692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41325" y="1712913"/>
            <a:ext cx="438150" cy="366712"/>
          </a:xfrm>
          <a:prstGeom prst="rect">
            <a:avLst/>
          </a:prstGeom>
          <a:noFill/>
          <a:ln w="9525">
            <a:noFill/>
            <a:miter lim="800000"/>
            <a:headEnd/>
            <a:tailEnd/>
          </a:ln>
        </p:spPr>
        <p:txBody>
          <a:bodyPr wrap="none">
            <a:spAutoFit/>
          </a:bodyPr>
          <a:lstStyle/>
          <a:p>
            <a:pPr algn="l"/>
            <a:r>
              <a:rPr lang="en-US" sz="1800">
                <a:solidFill>
                  <a:schemeClr val="tx1"/>
                </a:solidFill>
                <a:latin typeface="Arial" charset="0"/>
              </a:rPr>
              <a:t>    </a:t>
            </a:r>
          </a:p>
        </p:txBody>
      </p:sp>
      <p:sp>
        <p:nvSpPr>
          <p:cNvPr id="125956" name="Text Box 4"/>
          <p:cNvSpPr txBox="1">
            <a:spLocks noChangeArrowheads="1"/>
          </p:cNvSpPr>
          <p:nvPr/>
        </p:nvSpPr>
        <p:spPr bwMode="auto">
          <a:xfrm rot="-483866">
            <a:off x="784876" y="2470960"/>
            <a:ext cx="7370519" cy="3539430"/>
          </a:xfrm>
          <a:prstGeom prst="rect">
            <a:avLst/>
          </a:prstGeom>
          <a:noFill/>
          <a:ln w="9525">
            <a:noFill/>
            <a:miter lim="800000"/>
            <a:headEnd/>
            <a:tailEnd/>
          </a:ln>
          <a:effectLst/>
        </p:spPr>
        <p:txBody>
          <a:bodyPr wrap="square">
            <a:spAutoFit/>
          </a:bodyPr>
          <a:lstStyle/>
          <a:p>
            <a:pPr lvl="2">
              <a:defRPr/>
            </a:pPr>
            <a:r>
              <a:rPr lang="en-US" sz="4000" b="1" i="1" u="sng" dirty="0">
                <a:solidFill>
                  <a:srgbClr val="990033"/>
                </a:solidFill>
                <a:effectLst>
                  <a:outerShdw blurRad="38100" dist="38100" dir="2700000" algn="tl">
                    <a:srgbClr val="C0C0C0"/>
                  </a:outerShdw>
                </a:effectLst>
                <a:latin typeface="Times New Roman" pitchFamily="18" charset="0"/>
              </a:rPr>
              <a:t>Our Mission </a:t>
            </a:r>
            <a:r>
              <a:rPr lang="en-US" sz="4000" b="1" i="1" u="sng" dirty="0" smtClean="0">
                <a:solidFill>
                  <a:srgbClr val="990033"/>
                </a:solidFill>
                <a:effectLst>
                  <a:outerShdw blurRad="38100" dist="38100" dir="2700000" algn="tl">
                    <a:srgbClr val="C0C0C0"/>
                  </a:outerShdw>
                </a:effectLst>
                <a:latin typeface="Times New Roman" pitchFamily="18" charset="0"/>
              </a:rPr>
              <a:t>Statement</a:t>
            </a:r>
          </a:p>
          <a:p>
            <a:pPr lvl="2" algn="l">
              <a:defRPr/>
            </a:pPr>
            <a:endParaRPr lang="en-US" sz="4000" b="1" i="1" u="sng" dirty="0" smtClean="0">
              <a:solidFill>
                <a:srgbClr val="990033"/>
              </a:solidFill>
              <a:effectLst>
                <a:outerShdw blurRad="38100" dist="38100" dir="2700000" algn="tl">
                  <a:srgbClr val="C0C0C0"/>
                </a:outerShdw>
              </a:effectLst>
              <a:latin typeface="Times New Roman" pitchFamily="18" charset="0"/>
            </a:endParaRPr>
          </a:p>
          <a:p>
            <a:pPr>
              <a:defRPr/>
            </a:pPr>
            <a:r>
              <a:rPr lang="en-US" sz="3600" b="1" i="1" dirty="0" smtClean="0">
                <a:solidFill>
                  <a:srgbClr val="990033"/>
                </a:solidFill>
                <a:effectLst>
                  <a:outerShdw blurRad="38100" dist="38100" dir="2700000" algn="tl">
                    <a:srgbClr val="C0C0C0"/>
                  </a:outerShdw>
                </a:effectLst>
                <a:latin typeface="Times New Roman" pitchFamily="18" charset="0"/>
              </a:rPr>
              <a:t>We </a:t>
            </a:r>
            <a:r>
              <a:rPr lang="en-US" sz="3600" b="1" i="1" dirty="0">
                <a:solidFill>
                  <a:srgbClr val="990033"/>
                </a:solidFill>
                <a:effectLst>
                  <a:outerShdw blurRad="38100" dist="38100" dir="2700000" algn="tl">
                    <a:srgbClr val="C0C0C0"/>
                  </a:outerShdw>
                </a:effectLst>
                <a:latin typeface="Times New Roman" pitchFamily="18" charset="0"/>
              </a:rPr>
              <a:t>seek to Conquer Communities for Christ by taking the Word of God to the Communities that lives may be transformed by the power of God.</a:t>
            </a:r>
          </a:p>
        </p:txBody>
      </p:sp>
      <p:sp>
        <p:nvSpPr>
          <p:cNvPr id="125958" name="Rectangle 6"/>
          <p:cNvSpPr>
            <a:spLocks noChangeArrowheads="1"/>
          </p:cNvSpPr>
          <p:nvPr/>
        </p:nvSpPr>
        <p:spPr bwMode="auto">
          <a:xfrm>
            <a:off x="0" y="0"/>
            <a:ext cx="9144000" cy="1524000"/>
          </a:xfrm>
          <a:prstGeom prst="rect">
            <a:avLst/>
          </a:prstGeom>
          <a:solidFill>
            <a:srgbClr val="777777"/>
          </a:solidFill>
          <a:ln w="9525">
            <a:solidFill>
              <a:schemeClr val="tx1"/>
            </a:solidFill>
            <a:miter lim="800000"/>
            <a:headEnd/>
            <a:tailEnd/>
          </a:ln>
          <a:effectLst/>
        </p:spPr>
        <p:txBody>
          <a:bodyPr wrap="none" anchor="ctr"/>
          <a:lstStyle/>
          <a:p>
            <a:pPr>
              <a:lnSpc>
                <a:spcPct val="180000"/>
              </a:lnSpc>
              <a:defRPr/>
            </a:pP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Embrace The Vision</a:t>
            </a:r>
            <a:endParaRPr lang="en-US" sz="3600" dirty="0" smtClean="0">
              <a:solidFill>
                <a:schemeClr val="bg1"/>
              </a:solidFill>
              <a:effectLst>
                <a:outerShdw blurRad="38100" dist="38100" dir="2700000" algn="tl">
                  <a:srgbClr val="000000"/>
                </a:outerShdw>
              </a:effectLst>
            </a:endParaRPr>
          </a:p>
          <a:p>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Get Connected</a:t>
            </a:r>
          </a:p>
          <a:p>
            <a:pPr>
              <a:lnSpc>
                <a:spcPct val="50000"/>
              </a:lnSpc>
              <a:defRPr/>
            </a:pPr>
            <a:endParaRPr lang="en-US" sz="3200" b="1" i="1" dirty="0">
              <a:solidFill>
                <a:srgbClr val="FFFF00"/>
              </a:solidFill>
              <a:effectLst>
                <a:outerShdw blurRad="38100" dist="38100" dir="2700000" algn="tl">
                  <a:srgbClr val="000000"/>
                </a:outerShdw>
              </a:effectLst>
              <a:latin typeface="Arial" charset="0"/>
            </a:endParaRPr>
          </a:p>
        </p:txBody>
      </p:sp>
      <p:sp>
        <p:nvSpPr>
          <p:cNvPr id="12293" name="Text Box 7"/>
          <p:cNvSpPr txBox="1">
            <a:spLocks noChangeArrowheads="1"/>
          </p:cNvSpPr>
          <p:nvPr/>
        </p:nvSpPr>
        <p:spPr bwMode="auto">
          <a:xfrm>
            <a:off x="1050925" y="1765300"/>
            <a:ext cx="184150" cy="579438"/>
          </a:xfrm>
          <a:prstGeom prst="rect">
            <a:avLst/>
          </a:prstGeom>
          <a:noFill/>
          <a:ln w="9525">
            <a:noFill/>
            <a:miter lim="800000"/>
            <a:headEnd/>
            <a:tailEnd/>
          </a:ln>
        </p:spPr>
        <p:txBody>
          <a:bodyPr wrap="none">
            <a:spAutoFit/>
          </a:bodyPr>
          <a:lstStyle/>
          <a:p>
            <a:pPr algn="l"/>
            <a:endParaRPr lang="en-US" sz="3200">
              <a:solidFill>
                <a:schemeClr val="tx1"/>
              </a:solidFill>
              <a:latin typeface="Arial Rounded MT Bold" pitchFamily="34" charset="0"/>
            </a:endParaRPr>
          </a:p>
        </p:txBody>
      </p:sp>
    </p:spTree>
  </p:cSld>
  <p:clrMapOvr>
    <a:masterClrMapping/>
  </p:clrMapOvr>
  <p:transition advTm="659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41325" y="1712913"/>
            <a:ext cx="438150" cy="366712"/>
          </a:xfrm>
          <a:prstGeom prst="rect">
            <a:avLst/>
          </a:prstGeom>
          <a:noFill/>
          <a:ln w="9525">
            <a:noFill/>
            <a:miter lim="800000"/>
            <a:headEnd/>
            <a:tailEnd/>
          </a:ln>
        </p:spPr>
        <p:txBody>
          <a:bodyPr wrap="none">
            <a:spAutoFit/>
          </a:bodyPr>
          <a:lstStyle/>
          <a:p>
            <a:pPr algn="l"/>
            <a:r>
              <a:rPr lang="en-US" sz="1800">
                <a:solidFill>
                  <a:schemeClr val="tx1"/>
                </a:solidFill>
                <a:latin typeface="Arial" charset="0"/>
              </a:rPr>
              <a:t>    </a:t>
            </a:r>
          </a:p>
        </p:txBody>
      </p:sp>
      <p:sp>
        <p:nvSpPr>
          <p:cNvPr id="4099" name="Text Box 4"/>
          <p:cNvSpPr txBox="1">
            <a:spLocks noChangeArrowheads="1"/>
          </p:cNvSpPr>
          <p:nvPr/>
        </p:nvSpPr>
        <p:spPr bwMode="auto">
          <a:xfrm>
            <a:off x="376238" y="4876800"/>
            <a:ext cx="2012950" cy="519113"/>
          </a:xfrm>
          <a:prstGeom prst="rect">
            <a:avLst/>
          </a:prstGeom>
          <a:noFill/>
          <a:ln w="9525">
            <a:noFill/>
            <a:miter lim="800000"/>
            <a:headEnd/>
            <a:tailEnd/>
          </a:ln>
        </p:spPr>
        <p:txBody>
          <a:bodyPr wrap="none">
            <a:spAutoFit/>
          </a:bodyPr>
          <a:lstStyle/>
          <a:p>
            <a:pPr algn="l"/>
            <a:r>
              <a:rPr lang="en-US" i="1">
                <a:solidFill>
                  <a:schemeClr val="tx1"/>
                </a:solidFill>
              </a:rPr>
              <a:t>		</a:t>
            </a:r>
          </a:p>
        </p:txBody>
      </p:sp>
      <p:sp>
        <p:nvSpPr>
          <p:cNvPr id="63493" name="Rectangle 5"/>
          <p:cNvSpPr>
            <a:spLocks noChangeArrowheads="1"/>
          </p:cNvSpPr>
          <p:nvPr/>
        </p:nvSpPr>
        <p:spPr bwMode="auto">
          <a:xfrm>
            <a:off x="533400" y="228600"/>
            <a:ext cx="8077200" cy="914400"/>
          </a:xfrm>
          <a:prstGeom prst="rect">
            <a:avLst/>
          </a:prstGeom>
          <a:solidFill>
            <a:srgbClr val="A50021"/>
          </a:solidFill>
          <a:ln w="9525">
            <a:solidFill>
              <a:schemeClr val="tx1"/>
            </a:solidFill>
            <a:miter lim="800000"/>
            <a:headEnd/>
            <a:tailEnd/>
          </a:ln>
          <a:effectLst/>
        </p:spPr>
        <p:txBody>
          <a:bodyPr wrap="none" anchor="ctr"/>
          <a:lstStyle/>
          <a:p>
            <a:pPr>
              <a:defRPr/>
            </a:pPr>
            <a:r>
              <a:rPr lang="en-US" sz="3600" b="1" dirty="0" smtClean="0">
                <a:solidFill>
                  <a:schemeClr val="tx1"/>
                </a:solidFill>
                <a:effectLst>
                  <a:outerShdw blurRad="38100" dist="38100" dir="2700000" algn="tl">
                    <a:srgbClr val="000000"/>
                  </a:outerShdw>
                </a:effectLst>
              </a:rPr>
              <a:t>Get Connected with...</a:t>
            </a:r>
            <a:endParaRPr lang="en-US" sz="3600" b="1" i="1" dirty="0">
              <a:solidFill>
                <a:schemeClr val="tx1"/>
              </a:solidFill>
              <a:effectLst>
                <a:outerShdw blurRad="38100" dist="38100" dir="2700000" algn="tl">
                  <a:srgbClr val="000000"/>
                </a:outerShdw>
              </a:effectLst>
            </a:endParaRPr>
          </a:p>
        </p:txBody>
      </p:sp>
      <p:sp>
        <p:nvSpPr>
          <p:cNvPr id="4101" name="AutoShape 18"/>
          <p:cNvSpPr>
            <a:spLocks noChangeArrowheads="1"/>
          </p:cNvSpPr>
          <p:nvPr/>
        </p:nvSpPr>
        <p:spPr bwMode="auto">
          <a:xfrm>
            <a:off x="0" y="990600"/>
            <a:ext cx="3048000" cy="2667000"/>
          </a:xfrm>
          <a:prstGeom prst="irregularSeal2">
            <a:avLst/>
          </a:prstGeom>
          <a:solidFill>
            <a:srgbClr val="008000"/>
          </a:solidFill>
          <a:ln w="9525">
            <a:solidFill>
              <a:srgbClr val="FFFF00"/>
            </a:solidFill>
            <a:miter lim="800000"/>
            <a:headEnd/>
            <a:tailEnd/>
          </a:ln>
        </p:spPr>
        <p:txBody>
          <a:bodyPr wrap="none" anchor="ctr"/>
          <a:lstStyle/>
          <a:p>
            <a:r>
              <a:rPr lang="en-US" dirty="0" smtClean="0">
                <a:solidFill>
                  <a:srgbClr val="FFFF00"/>
                </a:solidFill>
              </a:rPr>
              <a:t>WORSHIP</a:t>
            </a:r>
            <a:endParaRPr lang="en-US" dirty="0">
              <a:solidFill>
                <a:srgbClr val="FFFF00"/>
              </a:solidFill>
            </a:endParaRPr>
          </a:p>
        </p:txBody>
      </p:sp>
      <p:sp>
        <p:nvSpPr>
          <p:cNvPr id="4102" name="AutoShape 19"/>
          <p:cNvSpPr>
            <a:spLocks noChangeArrowheads="1"/>
          </p:cNvSpPr>
          <p:nvPr/>
        </p:nvSpPr>
        <p:spPr bwMode="auto">
          <a:xfrm>
            <a:off x="0" y="4419600"/>
            <a:ext cx="2819400" cy="2057400"/>
          </a:xfrm>
          <a:prstGeom prst="star16">
            <a:avLst>
              <a:gd name="adj" fmla="val 37500"/>
            </a:avLst>
          </a:prstGeom>
          <a:solidFill>
            <a:srgbClr val="00B050"/>
          </a:solidFill>
          <a:ln w="9525">
            <a:solidFill>
              <a:schemeClr val="tx1"/>
            </a:solidFill>
            <a:miter lim="800000"/>
            <a:headEnd/>
            <a:tailEnd/>
          </a:ln>
        </p:spPr>
        <p:txBody>
          <a:bodyPr wrap="none" anchor="ctr"/>
          <a:lstStyle/>
          <a:p>
            <a:r>
              <a:rPr lang="en-US" dirty="0" smtClean="0">
                <a:solidFill>
                  <a:srgbClr val="0000FF"/>
                </a:solidFill>
              </a:rPr>
              <a:t>WITNESSING</a:t>
            </a:r>
            <a:endParaRPr lang="en-US" dirty="0">
              <a:solidFill>
                <a:srgbClr val="0000FF"/>
              </a:solidFill>
            </a:endParaRPr>
          </a:p>
        </p:txBody>
      </p:sp>
      <p:sp>
        <p:nvSpPr>
          <p:cNvPr id="4103" name="AutoShape 21"/>
          <p:cNvSpPr>
            <a:spLocks noChangeArrowheads="1"/>
          </p:cNvSpPr>
          <p:nvPr/>
        </p:nvSpPr>
        <p:spPr bwMode="auto">
          <a:xfrm>
            <a:off x="5562600" y="1219200"/>
            <a:ext cx="3303588" cy="2133600"/>
          </a:xfrm>
          <a:prstGeom prst="star24">
            <a:avLst>
              <a:gd name="adj" fmla="val 37500"/>
            </a:avLst>
          </a:prstGeom>
          <a:solidFill>
            <a:srgbClr val="FF0000"/>
          </a:solidFill>
          <a:ln w="9525">
            <a:solidFill>
              <a:schemeClr val="tx1"/>
            </a:solidFill>
            <a:miter lim="800000"/>
            <a:headEnd/>
            <a:tailEnd/>
          </a:ln>
        </p:spPr>
        <p:txBody>
          <a:bodyPr wrap="none" anchor="ctr"/>
          <a:lstStyle/>
          <a:p>
            <a:r>
              <a:rPr lang="en-US" dirty="0" smtClean="0">
                <a:solidFill>
                  <a:schemeClr val="bg1"/>
                </a:solidFill>
              </a:rPr>
              <a:t>WORD</a:t>
            </a:r>
            <a:endParaRPr lang="en-US" dirty="0">
              <a:solidFill>
                <a:schemeClr val="bg1"/>
              </a:solidFill>
            </a:endParaRPr>
          </a:p>
        </p:txBody>
      </p:sp>
      <p:sp>
        <p:nvSpPr>
          <p:cNvPr id="4104" name="Line 27"/>
          <p:cNvSpPr>
            <a:spLocks noChangeShapeType="1"/>
          </p:cNvSpPr>
          <p:nvPr/>
        </p:nvSpPr>
        <p:spPr bwMode="auto">
          <a:xfrm>
            <a:off x="457200" y="6553200"/>
            <a:ext cx="7467600" cy="0"/>
          </a:xfrm>
          <a:prstGeom prst="line">
            <a:avLst/>
          </a:prstGeom>
          <a:noFill/>
          <a:ln w="76200" cmpd="tri">
            <a:solidFill>
              <a:srgbClr val="FFFF00"/>
            </a:solidFill>
            <a:round/>
            <a:headEnd/>
            <a:tailEnd/>
          </a:ln>
        </p:spPr>
        <p:txBody>
          <a:bodyPr/>
          <a:lstStyle/>
          <a:p>
            <a:endParaRPr lang="en-US"/>
          </a:p>
        </p:txBody>
      </p:sp>
      <p:sp>
        <p:nvSpPr>
          <p:cNvPr id="4105" name="AutoShape 20"/>
          <p:cNvSpPr>
            <a:spLocks noChangeAspect="1" noChangeArrowheads="1"/>
          </p:cNvSpPr>
          <p:nvPr/>
        </p:nvSpPr>
        <p:spPr bwMode="auto">
          <a:xfrm>
            <a:off x="5945188" y="3657600"/>
            <a:ext cx="3198812" cy="3059113"/>
          </a:xfrm>
          <a:prstGeom prst="irregularSeal1">
            <a:avLst/>
          </a:prstGeom>
          <a:solidFill>
            <a:srgbClr val="00B0F0"/>
          </a:solidFill>
          <a:ln w="9525">
            <a:solidFill>
              <a:schemeClr val="bg1"/>
            </a:solidFill>
            <a:miter lim="800000"/>
            <a:headEnd/>
            <a:tailEnd/>
          </a:ln>
        </p:spPr>
        <p:txBody>
          <a:bodyPr wrap="none" anchor="ctr"/>
          <a:lstStyle/>
          <a:p>
            <a:r>
              <a:rPr lang="en-US" dirty="0" smtClean="0">
                <a:solidFill>
                  <a:srgbClr val="FF0000"/>
                </a:solidFill>
              </a:rPr>
              <a:t>WOUNDED</a:t>
            </a:r>
            <a:endParaRPr lang="en-US" dirty="0">
              <a:solidFill>
                <a:srgbClr val="FF0000"/>
              </a:solidFill>
            </a:endParaRPr>
          </a:p>
        </p:txBody>
      </p:sp>
      <p:sp>
        <p:nvSpPr>
          <p:cNvPr id="4106" name="Text Box 28"/>
          <p:cNvSpPr txBox="1">
            <a:spLocks noChangeArrowheads="1"/>
          </p:cNvSpPr>
          <p:nvPr/>
        </p:nvSpPr>
        <p:spPr bwMode="auto">
          <a:xfrm>
            <a:off x="2994025" y="1477963"/>
            <a:ext cx="3094038" cy="579437"/>
          </a:xfrm>
          <a:prstGeom prst="rect">
            <a:avLst/>
          </a:prstGeom>
          <a:noFill/>
          <a:ln w="9525">
            <a:noFill/>
            <a:miter lim="800000"/>
            <a:headEnd/>
            <a:tailEnd/>
          </a:ln>
        </p:spPr>
        <p:txBody>
          <a:bodyPr wrap="none">
            <a:spAutoFit/>
          </a:bodyPr>
          <a:lstStyle/>
          <a:p>
            <a:r>
              <a:rPr lang="en-US" sz="3200">
                <a:solidFill>
                  <a:srgbClr val="FF3300"/>
                </a:solidFill>
                <a:latin typeface="Arial Rounded MT Bold" pitchFamily="34" charset="0"/>
              </a:rPr>
              <a:t>Our Goal is to…</a:t>
            </a:r>
          </a:p>
        </p:txBody>
      </p:sp>
      <p:sp>
        <p:nvSpPr>
          <p:cNvPr id="4107" name="WordArt 35"/>
          <p:cNvSpPr>
            <a:spLocks noChangeArrowheads="1" noChangeShapeType="1" noTextEdit="1"/>
          </p:cNvSpPr>
          <p:nvPr/>
        </p:nvSpPr>
        <p:spPr bwMode="auto">
          <a:xfrm>
            <a:off x="914400" y="3276600"/>
            <a:ext cx="6858000" cy="762000"/>
          </a:xfrm>
          <a:prstGeom prst="rect">
            <a:avLst/>
          </a:prstGeom>
        </p:spPr>
        <p:txBody>
          <a:bodyPr wrap="none" fromWordArt="1">
            <a:prstTxWarp prst="textPlain">
              <a:avLst>
                <a:gd name="adj" fmla="val 50000"/>
              </a:avLst>
            </a:prstTxWarp>
          </a:bodyPr>
          <a:lstStyle/>
          <a:p>
            <a:r>
              <a:rPr lang="en-US" sz="2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Get Connected</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4108" name="AutoShape 36"/>
          <p:cNvSpPr>
            <a:spLocks noChangeAspect="1" noChangeArrowheads="1"/>
          </p:cNvSpPr>
          <p:nvPr/>
        </p:nvSpPr>
        <p:spPr bwMode="auto">
          <a:xfrm>
            <a:off x="3048000" y="4233863"/>
            <a:ext cx="2819400" cy="2624137"/>
          </a:xfrm>
          <a:prstGeom prst="irregularSeal1">
            <a:avLst/>
          </a:prstGeom>
          <a:solidFill>
            <a:srgbClr val="993366"/>
          </a:solidFill>
          <a:ln w="9525">
            <a:solidFill>
              <a:srgbClr val="CC99FF"/>
            </a:solidFill>
            <a:miter lim="800000"/>
            <a:headEnd/>
            <a:tailEnd/>
          </a:ln>
        </p:spPr>
        <p:txBody>
          <a:bodyPr wrap="none" anchor="ctr"/>
          <a:lstStyle/>
          <a:p>
            <a:r>
              <a:rPr lang="en-US" dirty="0" smtClean="0">
                <a:solidFill>
                  <a:srgbClr val="FFFF00"/>
                </a:solidFill>
              </a:rPr>
              <a:t>WHOLENESS</a:t>
            </a:r>
            <a:endParaRPr lang="en-US" dirty="0">
              <a:solidFill>
                <a:srgbClr val="FFFF00"/>
              </a:solidFill>
            </a:endParaRPr>
          </a:p>
        </p:txBody>
      </p:sp>
    </p:spTree>
  </p:cSld>
  <p:clrMapOvr>
    <a:masterClrMapping/>
  </p:clrMapOvr>
  <p:transition advTm="76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solidFill>
                  <a:srgbClr val="C00000"/>
                </a:solidFill>
              </a:rPr>
              <a:t>Celebratory Worship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609600" y="838200"/>
            <a:ext cx="8153400" cy="6019800"/>
          </a:xfrm>
        </p:spPr>
      </p:pic>
    </p:spTree>
  </p:cSld>
  <p:clrMapOvr>
    <a:masterClrMapping/>
  </p:clrMapOvr>
  <p:transition advTm="741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Celebratory Worship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1066800"/>
            <a:ext cx="8763000" cy="5791200"/>
          </a:xfrm>
        </p:spPr>
      </p:pic>
    </p:spTree>
  </p:cSld>
  <p:clrMapOvr>
    <a:masterClrMapping/>
  </p:clrMapOvr>
  <p:transition advTm="74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Celebratory Worship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90600"/>
            <a:ext cx="8686800" cy="5867400"/>
          </a:xfrm>
        </p:spPr>
      </p:pic>
    </p:spTree>
  </p:cSld>
  <p:clrMapOvr>
    <a:masterClrMapping/>
  </p:clrMapOvr>
  <p:transition advTm="705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Christ-Centered Discipleship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94899" y="990600"/>
            <a:ext cx="8782802" cy="5867400"/>
          </a:xfrm>
        </p:spPr>
      </p:pic>
    </p:spTree>
  </p:cSld>
  <p:clrMapOvr>
    <a:masterClrMapping/>
  </p:clrMapOvr>
  <p:transition advTm="717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Christ-Centered Discipleship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774700" y="990600"/>
            <a:ext cx="7823200" cy="5867400"/>
          </a:xfrm>
        </p:spPr>
      </p:pic>
    </p:spTree>
  </p:cSld>
  <p:clrMapOvr>
    <a:masterClrMapping/>
  </p:clrMapOvr>
  <p:transition advTm="717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solidFill>
                  <a:srgbClr val="C00000"/>
                </a:solidFill>
              </a:rPr>
              <a:t>Christ-Centered Discipleship</a:t>
            </a:r>
            <a:endParaRPr lang="en-US" dirty="0">
              <a:solidFill>
                <a:srgbClr val="C00000"/>
              </a:solidFill>
            </a:endParaRPr>
          </a:p>
        </p:txBody>
      </p:sp>
      <p:pic>
        <p:nvPicPr>
          <p:cNvPr id="7" name="Content Placeholder 6" descr="Church Anniv 09 (4).JPG"/>
          <p:cNvPicPr>
            <a:picLocks noGrp="1" noChangeAspect="1"/>
          </p:cNvPicPr>
          <p:nvPr>
            <p:ph sz="half" idx="1"/>
          </p:nvPr>
        </p:nvPicPr>
        <p:blipFill>
          <a:blip r:embed="rId2" cstate="print"/>
          <a:stretch>
            <a:fillRect/>
          </a:stretch>
        </p:blipFill>
        <p:spPr>
          <a:xfrm>
            <a:off x="228600" y="990600"/>
            <a:ext cx="8686800" cy="5867400"/>
          </a:xfrm>
        </p:spPr>
      </p:pic>
    </p:spTree>
  </p:cSld>
  <p:clrMapOvr>
    <a:masterClrMapping/>
  </p:clrMapOvr>
  <p:transition advTm="752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solidFill>
            <a:srgbClr val="CC99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3333FF"/>
            </a:solidFill>
            <a:effectLst/>
            <a:latin typeface="Elephant" pitchFamily="18" charset="0"/>
          </a:defRPr>
        </a:defPPr>
      </a:lstStyle>
    </a:spDef>
    <a:lnDef>
      <a:spPr bwMode="auto">
        <a:xfrm>
          <a:off x="0" y="0"/>
          <a:ext cx="1" cy="1"/>
        </a:xfrm>
        <a:custGeom>
          <a:avLst/>
          <a:gdLst/>
          <a:ahLst/>
          <a:cxnLst/>
          <a:rect l="0" t="0" r="0" b="0"/>
          <a:pathLst/>
        </a:custGeom>
        <a:solidFill>
          <a:srgbClr val="993366"/>
        </a:solidFill>
        <a:ln w="9525" cap="flat" cmpd="sng" algn="ctr">
          <a:solidFill>
            <a:srgbClr val="CC99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3333FF"/>
            </a:solidFill>
            <a:effectLst/>
            <a:latin typeface="Elephant"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4422</TotalTime>
  <Words>902</Words>
  <Application>Microsoft Office PowerPoint</Application>
  <PresentationFormat>On-screen Show (4:3)</PresentationFormat>
  <Paragraphs>143</Paragraphs>
  <Slides>21</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Arial</vt:lpstr>
      <vt:lpstr>Arial Black</vt:lpstr>
      <vt:lpstr>Arial Rounded MT Bold</vt:lpstr>
      <vt:lpstr>Book Antiqua</vt:lpstr>
      <vt:lpstr>Elephant</vt:lpstr>
      <vt:lpstr>Garamond</vt:lpstr>
      <vt:lpstr>Lucida Sans</vt:lpstr>
      <vt:lpstr>Monotype Sorts</vt:lpstr>
      <vt:lpstr>Times New Roman</vt:lpstr>
      <vt:lpstr>Wingdings</vt:lpstr>
      <vt:lpstr>Wingdings 2</vt:lpstr>
      <vt:lpstr>Wingdings 3</vt:lpstr>
      <vt:lpstr>Default Design</vt:lpstr>
      <vt:lpstr>Apex</vt:lpstr>
      <vt:lpstr>PowerPoint Presentation</vt:lpstr>
      <vt:lpstr>PowerPoint Presentation</vt:lpstr>
      <vt:lpstr>PowerPoint Presentation</vt:lpstr>
      <vt:lpstr>Celebratory Worship</vt:lpstr>
      <vt:lpstr>Celebratory Worship</vt:lpstr>
      <vt:lpstr>Celebratory Worship</vt:lpstr>
      <vt:lpstr>Christ-Centered Discipleship</vt:lpstr>
      <vt:lpstr>Christ-Centered Discipleship</vt:lpstr>
      <vt:lpstr>Christ-Centered Discipleship</vt:lpstr>
      <vt:lpstr>Community Evangelism</vt:lpstr>
      <vt:lpstr>Community Evangelism</vt:lpstr>
      <vt:lpstr>Christian Fellowship</vt:lpstr>
      <vt:lpstr>Christian Fellowship</vt:lpstr>
      <vt:lpstr>Christian Fellowship</vt:lpstr>
      <vt:lpstr>Compassionate Ministry</vt:lpstr>
      <vt:lpstr>Compassionate Ministry</vt:lpstr>
      <vt:lpstr>Compassionate Ministry</vt:lpstr>
      <vt:lpstr>PowerPoint Presentation</vt:lpstr>
      <vt:lpstr>PowerPoint Presentation</vt:lpstr>
      <vt:lpstr>PowerPoint Presentation</vt:lpstr>
      <vt:lpstr>PowerPoint Presentation</vt:lpstr>
    </vt:vector>
  </TitlesOfParts>
  <Company>Trans Employment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cmacklin</dc:creator>
  <cp:lastModifiedBy>Johnson, Ebony E</cp:lastModifiedBy>
  <cp:revision>203</cp:revision>
  <dcterms:created xsi:type="dcterms:W3CDTF">2004-08-13T20:09:22Z</dcterms:created>
  <dcterms:modified xsi:type="dcterms:W3CDTF">2016-01-19T19:34:20Z</dcterms:modified>
</cp:coreProperties>
</file>